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76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8" r:id="rId24"/>
    <p:sldId id="289" r:id="rId25"/>
    <p:sldId id="291" r:id="rId26"/>
    <p:sldId id="286" r:id="rId2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24BE2-74B0-C247-AC6D-205BAB33CB28}" v="1" dt="2025-12-24T01:52:19.70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658"/>
  </p:normalViewPr>
  <p:slideViewPr>
    <p:cSldViewPr>
      <p:cViewPr>
        <p:scale>
          <a:sx n="97" d="100"/>
          <a:sy n="97" d="100"/>
        </p:scale>
        <p:origin x="1608" y="592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609" cy="7560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시택 배" userId="c0e756a236623543" providerId="LiveId" clId="{19D15279-29FA-556F-8657-932083098E2B}"/>
    <pc:docChg chg="modSld">
      <pc:chgData name="시택 배" userId="c0e756a236623543" providerId="LiveId" clId="{19D15279-29FA-556F-8657-932083098E2B}" dt="2025-12-24T01:52:28.994" v="2"/>
      <pc:docMkLst>
        <pc:docMk/>
      </pc:docMkLst>
      <pc:sldChg chg="addSp delSp modSp mod">
        <pc:chgData name="시택 배" userId="c0e756a236623543" providerId="LiveId" clId="{19D15279-29FA-556F-8657-932083098E2B}" dt="2025-12-24T01:52:28.994" v="2"/>
        <pc:sldMkLst>
          <pc:docMk/>
          <pc:sldMk cId="3316771304" sldId="291"/>
        </pc:sldMkLst>
        <pc:spChg chg="add del mod">
          <ac:chgData name="시택 배" userId="c0e756a236623543" providerId="LiveId" clId="{19D15279-29FA-556F-8657-932083098E2B}" dt="2025-12-24T01:52:28.994" v="2"/>
          <ac:spMkLst>
            <pc:docMk/>
            <pc:sldMk cId="3316771304" sldId="291"/>
            <ac:spMk id="4" creationId="{4D991667-2282-0B1C-2BE0-1231F6DC2E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FFB8C-E3C6-4C32-8E5F-614CE5E3363B}" type="datetimeFigureOut">
              <a:rPr lang="ko-KR" altLang="en-US" smtClean="0"/>
              <a:t>2025. 12. 22.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1A2D8-DB41-4FC1-81E7-D16ED46E8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28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1A2D8-DB41-4FC1-81E7-D16ED46E80C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58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34689"/>
                </a:solidFill>
                <a:latin typeface="HY헤드라인M"/>
                <a:cs typeface="HY헤드라인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34689"/>
                </a:solidFill>
                <a:latin typeface="HY헤드라인M"/>
                <a:cs typeface="HY헤드라인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980694"/>
            <a:ext cx="12175490" cy="5408930"/>
          </a:xfrm>
          <a:custGeom>
            <a:avLst/>
            <a:gdLst/>
            <a:ahLst/>
            <a:cxnLst/>
            <a:rect l="l" t="t" r="r" b="b"/>
            <a:pathLst>
              <a:path w="12175490" h="5408930">
                <a:moveTo>
                  <a:pt x="0" y="5408676"/>
                </a:moveTo>
                <a:lnTo>
                  <a:pt x="12175236" y="5408676"/>
                </a:lnTo>
                <a:lnTo>
                  <a:pt x="12175236" y="0"/>
                </a:lnTo>
                <a:lnTo>
                  <a:pt x="0" y="0"/>
                </a:lnTo>
                <a:lnTo>
                  <a:pt x="0" y="5408676"/>
                </a:lnTo>
                <a:close/>
              </a:path>
            </a:pathLst>
          </a:custGeom>
          <a:ln w="38100">
            <a:solidFill>
              <a:srgbClr val="034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1135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096">
            <a:solidFill>
              <a:srgbClr val="E1EF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75490" cy="909955"/>
          </a:xfrm>
          <a:custGeom>
            <a:avLst/>
            <a:gdLst/>
            <a:ahLst/>
            <a:cxnLst/>
            <a:rect l="l" t="t" r="r" b="b"/>
            <a:pathLst>
              <a:path w="12175490" h="909955">
                <a:moveTo>
                  <a:pt x="9629521" y="0"/>
                </a:moveTo>
                <a:lnTo>
                  <a:pt x="1992249" y="0"/>
                </a:lnTo>
                <a:lnTo>
                  <a:pt x="1995170" y="1016"/>
                </a:lnTo>
                <a:lnTo>
                  <a:pt x="0" y="1016"/>
                </a:lnTo>
                <a:lnTo>
                  <a:pt x="0" y="909827"/>
                </a:lnTo>
                <a:lnTo>
                  <a:pt x="12175236" y="909827"/>
                </a:lnTo>
                <a:lnTo>
                  <a:pt x="9629521" y="0"/>
                </a:lnTo>
                <a:close/>
              </a:path>
            </a:pathLst>
          </a:custGeom>
          <a:solidFill>
            <a:srgbClr val="0346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856719" y="0"/>
            <a:ext cx="335280" cy="909955"/>
          </a:xfrm>
          <a:custGeom>
            <a:avLst/>
            <a:gdLst/>
            <a:ahLst/>
            <a:cxnLst/>
            <a:rect l="l" t="t" r="r" b="b"/>
            <a:pathLst>
              <a:path w="335279" h="909955">
                <a:moveTo>
                  <a:pt x="335279" y="0"/>
                </a:moveTo>
                <a:lnTo>
                  <a:pt x="0" y="0"/>
                </a:lnTo>
                <a:lnTo>
                  <a:pt x="335279" y="909827"/>
                </a:lnTo>
                <a:lnTo>
                  <a:pt x="335279" y="0"/>
                </a:lnTo>
                <a:close/>
              </a:path>
            </a:pathLst>
          </a:custGeom>
          <a:solidFill>
            <a:srgbClr val="61B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6458711"/>
            <a:ext cx="12192000" cy="399415"/>
          </a:xfrm>
          <a:custGeom>
            <a:avLst/>
            <a:gdLst/>
            <a:ahLst/>
            <a:cxnLst/>
            <a:rect l="l" t="t" r="r" b="b"/>
            <a:pathLst>
              <a:path w="12192000" h="399415">
                <a:moveTo>
                  <a:pt x="12192000" y="0"/>
                </a:moveTo>
                <a:lnTo>
                  <a:pt x="0" y="0"/>
                </a:lnTo>
                <a:lnTo>
                  <a:pt x="0" y="399288"/>
                </a:lnTo>
                <a:lnTo>
                  <a:pt x="12192000" y="3992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55580" y="6481571"/>
            <a:ext cx="1761744" cy="36728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0" y="0"/>
            <a:ext cx="873760" cy="909955"/>
          </a:xfrm>
          <a:custGeom>
            <a:avLst/>
            <a:gdLst/>
            <a:ahLst/>
            <a:cxnLst/>
            <a:rect l="l" t="t" r="r" b="b"/>
            <a:pathLst>
              <a:path w="873760" h="909955">
                <a:moveTo>
                  <a:pt x="873252" y="0"/>
                </a:moveTo>
                <a:lnTo>
                  <a:pt x="0" y="0"/>
                </a:lnTo>
                <a:lnTo>
                  <a:pt x="0" y="909827"/>
                </a:lnTo>
                <a:lnTo>
                  <a:pt x="873252" y="909827"/>
                </a:lnTo>
                <a:lnTo>
                  <a:pt x="873252" y="0"/>
                </a:lnTo>
                <a:close/>
              </a:path>
            </a:pathLst>
          </a:custGeom>
          <a:solidFill>
            <a:srgbClr val="61B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73252" y="0"/>
            <a:ext cx="9222105" cy="104139"/>
          </a:xfrm>
          <a:custGeom>
            <a:avLst/>
            <a:gdLst/>
            <a:ahLst/>
            <a:cxnLst/>
            <a:rect l="l" t="t" r="r" b="b"/>
            <a:pathLst>
              <a:path w="9222105" h="104139">
                <a:moveTo>
                  <a:pt x="9221724" y="0"/>
                </a:moveTo>
                <a:lnTo>
                  <a:pt x="0" y="0"/>
                </a:lnTo>
                <a:lnTo>
                  <a:pt x="0" y="103631"/>
                </a:lnTo>
                <a:lnTo>
                  <a:pt x="9221724" y="103631"/>
                </a:lnTo>
                <a:lnTo>
                  <a:pt x="92217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711" y="291084"/>
            <a:ext cx="182118" cy="33756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5755" y="275831"/>
            <a:ext cx="6544818" cy="4488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34689"/>
                </a:solidFill>
                <a:latin typeface="HY헤드라인M"/>
                <a:cs typeface="HY헤드라인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5952" y="1959991"/>
            <a:ext cx="5222875" cy="3729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HY헤드라인M"/>
                <a:cs typeface="HY헤드라인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60775" cy="278323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1223" y="4074764"/>
            <a:ext cx="3160776" cy="27832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34689"/>
                </a:solidFill>
                <a:latin typeface="HY헤드라인M"/>
                <a:cs typeface="HY헤드라인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980694"/>
            <a:ext cx="12175490" cy="5408930"/>
          </a:xfrm>
          <a:custGeom>
            <a:avLst/>
            <a:gdLst/>
            <a:ahLst/>
            <a:cxnLst/>
            <a:rect l="l" t="t" r="r" b="b"/>
            <a:pathLst>
              <a:path w="12175490" h="5408930">
                <a:moveTo>
                  <a:pt x="0" y="5408676"/>
                </a:moveTo>
                <a:lnTo>
                  <a:pt x="12175236" y="5408676"/>
                </a:lnTo>
                <a:lnTo>
                  <a:pt x="12175236" y="0"/>
                </a:lnTo>
                <a:lnTo>
                  <a:pt x="0" y="0"/>
                </a:lnTo>
                <a:lnTo>
                  <a:pt x="0" y="5408676"/>
                </a:lnTo>
                <a:close/>
              </a:path>
            </a:pathLst>
          </a:custGeom>
          <a:ln w="38100">
            <a:solidFill>
              <a:srgbClr val="0346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1135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096">
            <a:solidFill>
              <a:srgbClr val="E1EF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75490" cy="909955"/>
          </a:xfrm>
          <a:custGeom>
            <a:avLst/>
            <a:gdLst/>
            <a:ahLst/>
            <a:cxnLst/>
            <a:rect l="l" t="t" r="r" b="b"/>
            <a:pathLst>
              <a:path w="12175490" h="909955">
                <a:moveTo>
                  <a:pt x="9629521" y="0"/>
                </a:moveTo>
                <a:lnTo>
                  <a:pt x="1992249" y="0"/>
                </a:lnTo>
                <a:lnTo>
                  <a:pt x="1995170" y="1016"/>
                </a:lnTo>
                <a:lnTo>
                  <a:pt x="0" y="1016"/>
                </a:lnTo>
                <a:lnTo>
                  <a:pt x="0" y="909827"/>
                </a:lnTo>
                <a:lnTo>
                  <a:pt x="12175236" y="909827"/>
                </a:lnTo>
                <a:lnTo>
                  <a:pt x="9629521" y="0"/>
                </a:lnTo>
                <a:close/>
              </a:path>
            </a:pathLst>
          </a:custGeom>
          <a:solidFill>
            <a:srgbClr val="0346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856719" y="0"/>
            <a:ext cx="335280" cy="909955"/>
          </a:xfrm>
          <a:custGeom>
            <a:avLst/>
            <a:gdLst/>
            <a:ahLst/>
            <a:cxnLst/>
            <a:rect l="l" t="t" r="r" b="b"/>
            <a:pathLst>
              <a:path w="335279" h="909955">
                <a:moveTo>
                  <a:pt x="335279" y="0"/>
                </a:moveTo>
                <a:lnTo>
                  <a:pt x="0" y="0"/>
                </a:lnTo>
                <a:lnTo>
                  <a:pt x="335279" y="909827"/>
                </a:lnTo>
                <a:lnTo>
                  <a:pt x="335279" y="0"/>
                </a:lnTo>
                <a:close/>
              </a:path>
            </a:pathLst>
          </a:custGeom>
          <a:solidFill>
            <a:srgbClr val="61B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6458711"/>
            <a:ext cx="12192000" cy="399415"/>
          </a:xfrm>
          <a:custGeom>
            <a:avLst/>
            <a:gdLst/>
            <a:ahLst/>
            <a:cxnLst/>
            <a:rect l="l" t="t" r="r" b="b"/>
            <a:pathLst>
              <a:path w="12192000" h="399415">
                <a:moveTo>
                  <a:pt x="12192000" y="0"/>
                </a:moveTo>
                <a:lnTo>
                  <a:pt x="0" y="0"/>
                </a:lnTo>
                <a:lnTo>
                  <a:pt x="0" y="399288"/>
                </a:lnTo>
                <a:lnTo>
                  <a:pt x="12192000" y="3992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55580" y="6481571"/>
            <a:ext cx="1761744" cy="36728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0" y="0"/>
            <a:ext cx="873760" cy="909955"/>
          </a:xfrm>
          <a:custGeom>
            <a:avLst/>
            <a:gdLst/>
            <a:ahLst/>
            <a:cxnLst/>
            <a:rect l="l" t="t" r="r" b="b"/>
            <a:pathLst>
              <a:path w="873760" h="909955">
                <a:moveTo>
                  <a:pt x="873252" y="0"/>
                </a:moveTo>
                <a:lnTo>
                  <a:pt x="0" y="0"/>
                </a:lnTo>
                <a:lnTo>
                  <a:pt x="0" y="909827"/>
                </a:lnTo>
                <a:lnTo>
                  <a:pt x="873252" y="909827"/>
                </a:lnTo>
                <a:lnTo>
                  <a:pt x="873252" y="0"/>
                </a:lnTo>
                <a:close/>
              </a:path>
            </a:pathLst>
          </a:custGeom>
          <a:solidFill>
            <a:srgbClr val="61B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73252" y="0"/>
            <a:ext cx="9222105" cy="104139"/>
          </a:xfrm>
          <a:custGeom>
            <a:avLst/>
            <a:gdLst/>
            <a:ahLst/>
            <a:cxnLst/>
            <a:rect l="l" t="t" r="r" b="b"/>
            <a:pathLst>
              <a:path w="9222105" h="104139">
                <a:moveTo>
                  <a:pt x="9221724" y="0"/>
                </a:moveTo>
                <a:lnTo>
                  <a:pt x="0" y="0"/>
                </a:lnTo>
                <a:lnTo>
                  <a:pt x="0" y="103631"/>
                </a:lnTo>
                <a:lnTo>
                  <a:pt x="9221724" y="103631"/>
                </a:lnTo>
                <a:lnTo>
                  <a:pt x="92217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5653" y="2573316"/>
            <a:ext cx="8600693" cy="1620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34689"/>
                </a:solidFill>
                <a:latin typeface="HY헤드라인M"/>
                <a:cs typeface="HY헤드라인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2711" y="1683766"/>
            <a:ext cx="11499215" cy="4618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6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6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DC54B9-978F-A3D8-B314-C4B5411A6B33}"/>
              </a:ext>
            </a:extLst>
          </p:cNvPr>
          <p:cNvSpPr txBox="1"/>
          <p:nvPr/>
        </p:nvSpPr>
        <p:spPr>
          <a:xfrm>
            <a:off x="1181416" y="1909164"/>
            <a:ext cx="9753560" cy="1754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ko-KR" altLang="en-US" sz="5400" spc="-10" dirty="0">
                <a:solidFill>
                  <a:srgbClr val="0D0D0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정보통신설비</a:t>
            </a:r>
            <a:br>
              <a:rPr lang="ko-KR" altLang="en-US" sz="5400" spc="-10" dirty="0">
                <a:solidFill>
                  <a:srgbClr val="0D0D0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5400" spc="-10" dirty="0">
                <a:solidFill>
                  <a:srgbClr val="0D0D0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유지보수</a:t>
            </a:r>
            <a:r>
              <a:rPr lang="en-US" altLang="ko-KR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5400" dirty="0">
                <a:solidFill>
                  <a:srgbClr val="0D0D0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관리 제안서</a:t>
            </a:r>
            <a:endParaRPr kumimoji="0" lang="ko-KR" altLang="en-US" sz="5400" b="1" i="0" u="none" strike="noStrike" kern="1200" cap="none" spc="0" normalizeH="0" baseline="0" dirty="0"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8130C54E-EA58-8EB6-34D2-DAE7275E5A6D}"/>
              </a:ext>
            </a:extLst>
          </p:cNvPr>
          <p:cNvSpPr/>
          <p:nvPr/>
        </p:nvSpPr>
        <p:spPr>
          <a:xfrm>
            <a:off x="10632540" y="177813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188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95230" cy="909955"/>
            <a:chOff x="0" y="0"/>
            <a:chExt cx="10095230" cy="909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563" y="291058"/>
              <a:ext cx="265950" cy="3360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755" y="275831"/>
              <a:ext cx="8791194" cy="4488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908" y="1088136"/>
            <a:ext cx="11410315" cy="53213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730"/>
              </a:spcBef>
            </a:pP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유지보수·</a:t>
            </a:r>
            <a:r>
              <a:rPr sz="2400" b="1" spc="-1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관리제도란?</a:t>
            </a:r>
            <a:endParaRPr sz="2400">
              <a:latin typeface="HY헤드라인M"/>
              <a:cs typeface="HY헤드라인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908" y="1682495"/>
            <a:ext cx="11410315" cy="830580"/>
          </a:xfrm>
          <a:prstGeom prst="rect">
            <a:avLst/>
          </a:prstGeom>
          <a:solidFill>
            <a:srgbClr val="C5DFB4"/>
          </a:solidFill>
          <a:ln w="12192">
            <a:solidFill>
              <a:srgbClr val="41709C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 marL="434340" marR="96520" indent="-342900">
              <a:lnSpc>
                <a:spcPct val="100000"/>
              </a:lnSpc>
              <a:spcBef>
                <a:spcPts val="1170"/>
              </a:spcBef>
              <a:buFont typeface="Wingdings"/>
              <a:buChar char=""/>
              <a:tabLst>
                <a:tab pos="434340" algn="l"/>
              </a:tabLst>
            </a:pPr>
            <a:r>
              <a:rPr sz="1800" spc="80" dirty="0">
                <a:latin typeface="HY헤드라인M"/>
                <a:cs typeface="HY헤드라인M"/>
              </a:rPr>
              <a:t>정보통신설비의</a:t>
            </a:r>
            <a:r>
              <a:rPr sz="1800" spc="225" dirty="0">
                <a:latin typeface="HY헤드라인M"/>
                <a:cs typeface="HY헤드라인M"/>
              </a:rPr>
              <a:t> </a:t>
            </a:r>
            <a:r>
              <a:rPr sz="1800" spc="45" dirty="0">
                <a:solidFill>
                  <a:srgbClr val="0000FF"/>
                </a:solidFill>
                <a:latin typeface="HY헤드라인M"/>
                <a:cs typeface="HY헤드라인M"/>
              </a:rPr>
              <a:t>고장</a:t>
            </a:r>
            <a:r>
              <a:rPr sz="1800" spc="204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dirty="0">
                <a:solidFill>
                  <a:srgbClr val="0000FF"/>
                </a:solidFill>
                <a:latin typeface="HY헤드라인M"/>
                <a:cs typeface="HY헤드라인M"/>
              </a:rPr>
              <a:t>및</a:t>
            </a:r>
            <a:r>
              <a:rPr sz="1800" spc="19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spc="45" dirty="0">
                <a:solidFill>
                  <a:srgbClr val="0000FF"/>
                </a:solidFill>
                <a:latin typeface="HY헤드라인M"/>
                <a:cs typeface="HY헤드라인M"/>
              </a:rPr>
              <a:t>훼손</a:t>
            </a:r>
            <a:r>
              <a:rPr sz="1800" spc="21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spc="45" dirty="0">
                <a:solidFill>
                  <a:srgbClr val="0000FF"/>
                </a:solidFill>
                <a:latin typeface="HY헤드라인M"/>
                <a:cs typeface="HY헤드라인M"/>
              </a:rPr>
              <a:t>방치</a:t>
            </a:r>
            <a:r>
              <a:rPr sz="1800" spc="204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spc="60" dirty="0">
                <a:solidFill>
                  <a:srgbClr val="0000FF"/>
                </a:solidFill>
                <a:latin typeface="HY헤드라인M"/>
                <a:cs typeface="HY헤드라인M"/>
              </a:rPr>
              <a:t>문제를</a:t>
            </a:r>
            <a:r>
              <a:rPr sz="1800" spc="22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spc="70" dirty="0">
                <a:solidFill>
                  <a:srgbClr val="0000FF"/>
                </a:solidFill>
                <a:latin typeface="HY헤드라인M"/>
                <a:cs typeface="HY헤드라인M"/>
              </a:rPr>
              <a:t>예방</a:t>
            </a:r>
            <a:r>
              <a:rPr sz="1800" spc="70" dirty="0">
                <a:latin typeface="HY헤드라인M"/>
                <a:cs typeface="HY헤드라인M"/>
              </a:rPr>
              <a:t>하기</a:t>
            </a:r>
            <a:r>
              <a:rPr sz="1800" spc="210" dirty="0">
                <a:latin typeface="HY헤드라인M"/>
                <a:cs typeface="HY헤드라인M"/>
              </a:rPr>
              <a:t> </a:t>
            </a:r>
            <a:r>
              <a:rPr sz="1800" spc="60" dirty="0">
                <a:latin typeface="HY헤드라인M"/>
                <a:cs typeface="HY헤드라인M"/>
              </a:rPr>
              <a:t>위하여</a:t>
            </a:r>
            <a:r>
              <a:rPr sz="1800" spc="220" dirty="0">
                <a:latin typeface="HY헤드라인M"/>
                <a:cs typeface="HY헤드라인M"/>
              </a:rPr>
              <a:t> </a:t>
            </a:r>
            <a:r>
              <a:rPr sz="1800" spc="75" dirty="0">
                <a:latin typeface="HY헤드라인M"/>
                <a:cs typeface="HY헤드라인M"/>
              </a:rPr>
              <a:t>관리주체가</a:t>
            </a:r>
            <a:r>
              <a:rPr sz="1800" spc="220" dirty="0">
                <a:latin typeface="HY헤드라인M"/>
                <a:cs typeface="HY헤드라인M"/>
              </a:rPr>
              <a:t> </a:t>
            </a:r>
            <a:r>
              <a:rPr sz="1800" spc="80" dirty="0">
                <a:latin typeface="HY헤드라인M"/>
                <a:cs typeface="HY헤드라인M"/>
              </a:rPr>
              <a:t>건축물·시설물</a:t>
            </a:r>
            <a:r>
              <a:rPr sz="1800" spc="220" dirty="0">
                <a:latin typeface="HY헤드라인M"/>
                <a:cs typeface="HY헤드라인M"/>
              </a:rPr>
              <a:t> </a:t>
            </a:r>
            <a:r>
              <a:rPr sz="1800" spc="45" dirty="0">
                <a:latin typeface="HY헤드라인M"/>
                <a:cs typeface="HY헤드라인M"/>
              </a:rPr>
              <a:t>등에</a:t>
            </a:r>
            <a:r>
              <a:rPr sz="1800" spc="210" dirty="0">
                <a:latin typeface="HY헤드라인M"/>
                <a:cs typeface="HY헤드라인M"/>
              </a:rPr>
              <a:t> </a:t>
            </a:r>
            <a:r>
              <a:rPr sz="1800" spc="70" dirty="0">
                <a:latin typeface="HY헤드라인M"/>
                <a:cs typeface="HY헤드라인M"/>
              </a:rPr>
              <a:t>설치된 </a:t>
            </a:r>
            <a:r>
              <a:rPr sz="1800" spc="80" dirty="0">
                <a:solidFill>
                  <a:srgbClr val="FF0000"/>
                </a:solidFill>
                <a:latin typeface="HY헤드라인M"/>
                <a:cs typeface="HY헤드라인M"/>
              </a:rPr>
              <a:t>정보통신설비를</a:t>
            </a:r>
            <a:r>
              <a:rPr sz="1800" spc="24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800" spc="80" dirty="0">
                <a:solidFill>
                  <a:srgbClr val="FF0000"/>
                </a:solidFill>
                <a:latin typeface="HY헤드라인M"/>
                <a:cs typeface="HY헤드라인M"/>
              </a:rPr>
              <a:t>유지보수·관리하고</a:t>
            </a:r>
            <a:r>
              <a:rPr sz="1800" spc="23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800" spc="45" dirty="0">
                <a:latin typeface="HY헤드라인M"/>
                <a:cs typeface="HY헤드라인M"/>
              </a:rPr>
              <a:t>설비</a:t>
            </a:r>
            <a:r>
              <a:rPr sz="1800" spc="210" dirty="0">
                <a:latin typeface="HY헤드라인M"/>
                <a:cs typeface="HY헤드라인M"/>
              </a:rPr>
              <a:t> </a:t>
            </a:r>
            <a:r>
              <a:rPr sz="1800" spc="60" dirty="0">
                <a:latin typeface="HY헤드라인M"/>
                <a:cs typeface="HY헤드라인M"/>
              </a:rPr>
              <a:t>운용에</a:t>
            </a:r>
            <a:r>
              <a:rPr sz="1800" spc="215" dirty="0">
                <a:latin typeface="HY헤드라인M"/>
                <a:cs typeface="HY헤드라인M"/>
              </a:rPr>
              <a:t> </a:t>
            </a:r>
            <a:r>
              <a:rPr sz="1800" spc="60" dirty="0">
                <a:solidFill>
                  <a:srgbClr val="FF0000"/>
                </a:solidFill>
                <a:latin typeface="HY헤드라인M"/>
                <a:cs typeface="HY헤드라인M"/>
              </a:rPr>
              <a:t>필요한</a:t>
            </a:r>
            <a:r>
              <a:rPr sz="1800" spc="22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800" spc="60" dirty="0">
                <a:solidFill>
                  <a:srgbClr val="FF0000"/>
                </a:solidFill>
                <a:latin typeface="HY헤드라인M"/>
                <a:cs typeface="HY헤드라인M"/>
              </a:rPr>
              <a:t>성능을</a:t>
            </a:r>
            <a:r>
              <a:rPr sz="1800" spc="21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800" spc="70" dirty="0">
                <a:solidFill>
                  <a:srgbClr val="FF0000"/>
                </a:solidFill>
                <a:latin typeface="HY헤드라인M"/>
                <a:cs typeface="HY헤드라인M"/>
              </a:rPr>
              <a:t>점검</a:t>
            </a:r>
            <a:r>
              <a:rPr sz="1800" spc="70" dirty="0">
                <a:latin typeface="HY헤드라인M"/>
                <a:cs typeface="HY헤드라인M"/>
              </a:rPr>
              <a:t>하는</a:t>
            </a:r>
            <a:r>
              <a:rPr sz="1800" spc="229" dirty="0">
                <a:latin typeface="HY헤드라인M"/>
                <a:cs typeface="HY헤드라인M"/>
              </a:rPr>
              <a:t> </a:t>
            </a:r>
            <a:r>
              <a:rPr sz="1800" spc="70" dirty="0">
                <a:latin typeface="HY헤드라인M"/>
                <a:cs typeface="HY헤드라인M"/>
              </a:rPr>
              <a:t>제도</a:t>
            </a:r>
            <a:endParaRPr sz="1800" dirty="0">
              <a:latin typeface="HY헤드라인M"/>
              <a:cs typeface="HY헤드라인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908" y="2575560"/>
            <a:ext cx="11410315" cy="53086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207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725"/>
              </a:spcBef>
            </a:pP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용어의</a:t>
            </a:r>
            <a:r>
              <a:rPr sz="2400" b="1" spc="-2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정의</a:t>
            </a:r>
            <a:r>
              <a:rPr sz="24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(고시</a:t>
            </a:r>
            <a:r>
              <a:rPr sz="20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제2조</a:t>
            </a:r>
            <a:r>
              <a:rPr sz="2000" b="1" spc="-4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제1호</a:t>
            </a:r>
            <a:r>
              <a:rPr sz="2000" b="1" spc="-3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~</a:t>
            </a:r>
            <a:r>
              <a:rPr sz="2000" b="1" spc="1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제2호)</a:t>
            </a:r>
            <a:endParaRPr sz="2000">
              <a:latin typeface="HY헤드라인M"/>
              <a:cs typeface="HY헤드라인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6908" y="3168395"/>
            <a:ext cx="11410315" cy="2999740"/>
          </a:xfrm>
          <a:prstGeom prst="rect">
            <a:avLst/>
          </a:prstGeom>
          <a:solidFill>
            <a:srgbClr val="FFF1CC"/>
          </a:solidFill>
          <a:ln w="12192">
            <a:solidFill>
              <a:srgbClr val="41709C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77190" indent="-285750">
              <a:lnSpc>
                <a:spcPct val="100000"/>
              </a:lnSpc>
              <a:buFont typeface="Wingdings"/>
              <a:buChar char=""/>
              <a:tabLst>
                <a:tab pos="377190" algn="l"/>
              </a:tabLst>
            </a:pPr>
            <a:r>
              <a:rPr sz="1800" spc="-10" dirty="0">
                <a:latin typeface="HY헤드라인M"/>
                <a:cs typeface="HY헤드라인M"/>
              </a:rPr>
              <a:t>정보통신설비</a:t>
            </a:r>
            <a:endParaRPr sz="1800" dirty="0">
              <a:latin typeface="HY헤드라인M"/>
              <a:cs typeface="HY헤드라인M"/>
            </a:endParaRPr>
          </a:p>
          <a:p>
            <a:pPr marL="422275" marR="215900" indent="-193675" algn="just">
              <a:lnSpc>
                <a:spcPct val="150000"/>
              </a:lnSpc>
              <a:spcBef>
                <a:spcPts val="45"/>
              </a:spcBef>
            </a:pPr>
            <a:r>
              <a:rPr sz="1600" spc="-30" dirty="0">
                <a:latin typeface="HY헤드라인M"/>
                <a:cs typeface="HY헤드라인M"/>
              </a:rPr>
              <a:t>-「</a:t>
            </a:r>
            <a:r>
              <a:rPr sz="1600" spc="-45" dirty="0">
                <a:latin typeface="HY헤드라인M"/>
                <a:cs typeface="HY헤드라인M"/>
              </a:rPr>
              <a:t>정보통신공사업법</a:t>
            </a:r>
            <a:r>
              <a:rPr sz="1600" spc="-20" dirty="0">
                <a:latin typeface="HY헤드라인M"/>
                <a:cs typeface="HY헤드라인M"/>
              </a:rPr>
              <a:t>」 제2조제1호에</a:t>
            </a:r>
            <a:r>
              <a:rPr sz="1600" spc="-6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따른</a:t>
            </a:r>
            <a:r>
              <a:rPr sz="1600" spc="-95" dirty="0">
                <a:latin typeface="HY헤드라인M"/>
                <a:cs typeface="HY헤드라인M"/>
              </a:rPr>
              <a:t> </a:t>
            </a:r>
            <a:r>
              <a:rPr sz="1600" spc="-10" dirty="0">
                <a:latin typeface="HY헤드라인M"/>
                <a:cs typeface="HY헤드라인M"/>
              </a:rPr>
              <a:t>‘유선</a:t>
            </a:r>
            <a:r>
              <a:rPr sz="1600" spc="-40" dirty="0">
                <a:latin typeface="HY헤드라인M"/>
                <a:cs typeface="HY헤드라인M"/>
              </a:rPr>
              <a:t>, </a:t>
            </a:r>
            <a:r>
              <a:rPr sz="1600" dirty="0">
                <a:latin typeface="HY헤드라인M"/>
                <a:cs typeface="HY헤드라인M"/>
              </a:rPr>
              <a:t>무선</a:t>
            </a:r>
            <a:r>
              <a:rPr sz="1600" spc="-40" dirty="0">
                <a:latin typeface="HY헤드라인M"/>
                <a:cs typeface="HY헤드라인M"/>
              </a:rPr>
              <a:t>, </a:t>
            </a:r>
            <a:r>
              <a:rPr sz="1600" dirty="0">
                <a:latin typeface="HY헤드라인M"/>
                <a:cs typeface="HY헤드라인M"/>
              </a:rPr>
              <a:t>광선</a:t>
            </a:r>
            <a:r>
              <a:rPr sz="1600" spc="-40" dirty="0">
                <a:latin typeface="HY헤드라인M"/>
                <a:cs typeface="HY헤드라인M"/>
              </a:rPr>
              <a:t>, </a:t>
            </a:r>
            <a:r>
              <a:rPr sz="1600" dirty="0">
                <a:latin typeface="HY헤드라인M"/>
                <a:cs typeface="HY헤드라인M"/>
              </a:rPr>
              <a:t>그</a:t>
            </a:r>
            <a:r>
              <a:rPr sz="1600" spc="-9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밖의</a:t>
            </a:r>
            <a:r>
              <a:rPr sz="1600" spc="-9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전자적</a:t>
            </a:r>
            <a:r>
              <a:rPr sz="1600" spc="-80" dirty="0">
                <a:latin typeface="HY헤드라인M"/>
                <a:cs typeface="HY헤드라인M"/>
              </a:rPr>
              <a:t> </a:t>
            </a:r>
            <a:r>
              <a:rPr sz="1600" spc="-10" dirty="0">
                <a:latin typeface="HY헤드라인M"/>
                <a:cs typeface="HY헤드라인M"/>
              </a:rPr>
              <a:t>방식으로</a:t>
            </a:r>
            <a:r>
              <a:rPr sz="1600" spc="-70" dirty="0">
                <a:latin typeface="HY헤드라인M"/>
                <a:cs typeface="HY헤드라인M"/>
              </a:rPr>
              <a:t> </a:t>
            </a:r>
            <a:r>
              <a:rPr sz="1600" spc="-30" dirty="0">
                <a:latin typeface="HY헤드라인M"/>
                <a:cs typeface="HY헤드라인M"/>
              </a:rPr>
              <a:t>부호ㆍ문자ㆍ음향</a:t>
            </a:r>
            <a:r>
              <a:rPr sz="1600" spc="-6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또는</a:t>
            </a:r>
            <a:r>
              <a:rPr sz="1600" spc="-8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영상</a:t>
            </a:r>
            <a:r>
              <a:rPr sz="1600" spc="-90" dirty="0">
                <a:latin typeface="HY헤드라인M"/>
                <a:cs typeface="HY헤드라인M"/>
              </a:rPr>
              <a:t> </a:t>
            </a:r>
            <a:r>
              <a:rPr sz="1600" spc="-25" dirty="0">
                <a:latin typeface="HY헤드라인M"/>
                <a:cs typeface="HY헤드라인M"/>
              </a:rPr>
              <a:t>등의 </a:t>
            </a:r>
            <a:r>
              <a:rPr sz="1600" dirty="0">
                <a:latin typeface="HY헤드라인M"/>
                <a:cs typeface="HY헤드라인M"/>
              </a:rPr>
              <a:t>정보를</a:t>
            </a:r>
            <a:r>
              <a:rPr sz="1600" spc="-75" dirty="0">
                <a:latin typeface="HY헤드라인M"/>
                <a:cs typeface="HY헤드라인M"/>
              </a:rPr>
              <a:t> </a:t>
            </a:r>
            <a:r>
              <a:rPr sz="1600" spc="-20" dirty="0">
                <a:latin typeface="HY헤드라인M"/>
                <a:cs typeface="HY헤드라인M"/>
              </a:rPr>
              <a:t>저장ㆍ제어ㆍ처리하거나</a:t>
            </a:r>
            <a:r>
              <a:rPr sz="1600" spc="-3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송수신하기</a:t>
            </a:r>
            <a:r>
              <a:rPr sz="1600" spc="-7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위한</a:t>
            </a:r>
            <a:r>
              <a:rPr sz="1600" spc="-70" dirty="0">
                <a:latin typeface="HY헤드라인M"/>
                <a:cs typeface="HY헤드라인M"/>
              </a:rPr>
              <a:t> </a:t>
            </a:r>
            <a:r>
              <a:rPr sz="1600" spc="-10" dirty="0">
                <a:latin typeface="HY헤드라인M"/>
                <a:cs typeface="HY헤드라인M"/>
              </a:rPr>
              <a:t>기계ㆍ기구ㆍ선로</a:t>
            </a:r>
            <a:r>
              <a:rPr sz="1600" spc="-4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및</a:t>
            </a:r>
            <a:r>
              <a:rPr sz="1600" spc="-7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그</a:t>
            </a:r>
            <a:r>
              <a:rPr sz="1600" spc="-8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밖에</a:t>
            </a:r>
            <a:r>
              <a:rPr sz="1600" spc="-7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필요한</a:t>
            </a:r>
            <a:r>
              <a:rPr sz="1600" spc="-60" dirty="0">
                <a:latin typeface="HY헤드라인M"/>
                <a:cs typeface="HY헤드라인M"/>
              </a:rPr>
              <a:t> </a:t>
            </a:r>
            <a:r>
              <a:rPr sz="1600" spc="-35" dirty="0">
                <a:latin typeface="HY헤드라인M"/>
                <a:cs typeface="HY헤드라인M"/>
              </a:rPr>
              <a:t>설비’로서</a:t>
            </a:r>
            <a:r>
              <a:rPr sz="1600" spc="-40" dirty="0">
                <a:latin typeface="HY헤드라인M"/>
                <a:cs typeface="HY헤드라인M"/>
              </a:rPr>
              <a:t>,「</a:t>
            </a:r>
            <a:r>
              <a:rPr sz="1600" spc="-10" dirty="0">
                <a:latin typeface="HY헤드라인M"/>
                <a:cs typeface="HY헤드라인M"/>
              </a:rPr>
              <a:t>정보통신공사업법 </a:t>
            </a:r>
            <a:r>
              <a:rPr sz="1600" spc="-25" dirty="0">
                <a:latin typeface="HY헤드라인M"/>
                <a:cs typeface="HY헤드라인M"/>
              </a:rPr>
              <a:t>시행령</a:t>
            </a:r>
            <a:r>
              <a:rPr sz="1600" spc="-10" dirty="0">
                <a:latin typeface="HY헤드라인M"/>
                <a:cs typeface="HY헤드라인M"/>
              </a:rPr>
              <a:t>」 [</a:t>
            </a:r>
            <a:r>
              <a:rPr sz="1600" dirty="0">
                <a:latin typeface="HY헤드라인M"/>
                <a:cs typeface="HY헤드라인M"/>
              </a:rPr>
              <a:t>별표</a:t>
            </a:r>
            <a:r>
              <a:rPr sz="1600" spc="-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1</a:t>
            </a:r>
            <a:r>
              <a:rPr sz="1600" spc="-20" dirty="0">
                <a:latin typeface="HY헤드라인M"/>
                <a:cs typeface="HY헤드라인M"/>
              </a:rPr>
              <a:t>] </a:t>
            </a:r>
            <a:r>
              <a:rPr sz="1600" dirty="0">
                <a:latin typeface="HY헤드라인M"/>
                <a:cs typeface="HY헤드라인M"/>
              </a:rPr>
              <a:t>‘공사의</a:t>
            </a:r>
            <a:r>
              <a:rPr sz="1600" spc="-1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종류’에</a:t>
            </a:r>
            <a:r>
              <a:rPr sz="1600" spc="-1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따른</a:t>
            </a:r>
            <a:r>
              <a:rPr sz="1600" spc="-30" dirty="0">
                <a:latin typeface="HY헤드라인M"/>
                <a:cs typeface="HY헤드라인M"/>
              </a:rPr>
              <a:t> </a:t>
            </a:r>
            <a:r>
              <a:rPr sz="1600" spc="-25" dirty="0">
                <a:latin typeface="HY헤드라인M"/>
                <a:cs typeface="HY헤드라인M"/>
              </a:rPr>
              <a:t>설비</a:t>
            </a:r>
            <a:endParaRPr sz="1600" dirty="0">
              <a:latin typeface="HY헤드라인M"/>
              <a:cs typeface="HY헤드라인M"/>
            </a:endParaRPr>
          </a:p>
          <a:p>
            <a:pPr marL="377825" indent="-286385">
              <a:lnSpc>
                <a:spcPct val="100000"/>
              </a:lnSpc>
              <a:spcBef>
                <a:spcPts val="1580"/>
              </a:spcBef>
              <a:buFont typeface="Wingdings"/>
              <a:buChar char=""/>
              <a:tabLst>
                <a:tab pos="377825" algn="l"/>
              </a:tabLst>
            </a:pPr>
            <a:r>
              <a:rPr sz="1800" spc="-20" dirty="0">
                <a:latin typeface="HY헤드라인M"/>
                <a:cs typeface="HY헤드라인M"/>
              </a:rPr>
              <a:t>관리주체</a:t>
            </a:r>
            <a:endParaRPr sz="1800" dirty="0">
              <a:latin typeface="HY헤드라인M"/>
              <a:cs typeface="HY헤드라인M"/>
            </a:endParaRPr>
          </a:p>
          <a:p>
            <a:pPr marL="167640">
              <a:lnSpc>
                <a:spcPct val="100000"/>
              </a:lnSpc>
              <a:spcBef>
                <a:spcPts val="1280"/>
              </a:spcBef>
            </a:pPr>
            <a:r>
              <a:rPr sz="1600" dirty="0">
                <a:latin typeface="HY헤드라인M"/>
                <a:cs typeface="HY헤드라인M"/>
              </a:rPr>
              <a:t>-</a:t>
            </a:r>
            <a:r>
              <a:rPr sz="1600" spc="-4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건축물등에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설치된</a:t>
            </a:r>
            <a:r>
              <a:rPr sz="1600" spc="-4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정보통신설비의</a:t>
            </a:r>
            <a:r>
              <a:rPr sz="1600" spc="-3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소유자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또는</a:t>
            </a:r>
            <a:r>
              <a:rPr sz="1600" spc="-40" dirty="0">
                <a:latin typeface="HY헤드라인M"/>
                <a:cs typeface="HY헤드라인M"/>
              </a:rPr>
              <a:t> </a:t>
            </a:r>
            <a:r>
              <a:rPr sz="1600" spc="-25" dirty="0">
                <a:latin typeface="HY헤드라인M"/>
                <a:cs typeface="HY헤드라인M"/>
              </a:rPr>
              <a:t>관리자</a:t>
            </a:r>
            <a:endParaRPr sz="1600" dirty="0">
              <a:latin typeface="HY헤드라인M"/>
              <a:cs typeface="HY헤드라인M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8AD16BC-1B60-876B-C2E8-F893E7A8068D}"/>
              </a:ext>
            </a:extLst>
          </p:cNvPr>
          <p:cNvSpPr/>
          <p:nvPr/>
        </p:nvSpPr>
        <p:spPr>
          <a:xfrm>
            <a:off x="10708149" y="101541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95230" cy="909955"/>
            <a:chOff x="0" y="0"/>
            <a:chExt cx="10095230" cy="90995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291058"/>
              <a:ext cx="265950" cy="3360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5755" y="275831"/>
              <a:ext cx="8791194" cy="4488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908" y="1202436"/>
            <a:ext cx="11410315" cy="53213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730"/>
              </a:spcBef>
            </a:pP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용어의</a:t>
            </a:r>
            <a:r>
              <a:rPr sz="2400" b="1" spc="-1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정의</a:t>
            </a:r>
            <a:r>
              <a:rPr sz="2400" b="1" spc="-1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(고시</a:t>
            </a:r>
            <a:r>
              <a:rPr sz="20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제2조</a:t>
            </a:r>
            <a:r>
              <a:rPr sz="2000" b="1" spc="-2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제3호</a:t>
            </a:r>
            <a:r>
              <a:rPr sz="2000" b="1" spc="-3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~</a:t>
            </a:r>
            <a:r>
              <a:rPr sz="2000" b="1" spc="2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제7호)</a:t>
            </a:r>
            <a:endParaRPr sz="2000">
              <a:latin typeface="HY헤드라인M"/>
              <a:cs typeface="HY헤드라인M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0811" y="1780032"/>
            <a:ext cx="11422380" cy="4441190"/>
            <a:chOff x="400811" y="1780032"/>
            <a:chExt cx="11422380" cy="4441190"/>
          </a:xfrm>
        </p:grpSpPr>
        <p:sp>
          <p:nvSpPr>
            <p:cNvPr id="7" name="object 7"/>
            <p:cNvSpPr/>
            <p:nvPr/>
          </p:nvSpPr>
          <p:spPr>
            <a:xfrm>
              <a:off x="406907" y="1786128"/>
              <a:ext cx="11410315" cy="4429125"/>
            </a:xfrm>
            <a:custGeom>
              <a:avLst/>
              <a:gdLst/>
              <a:ahLst/>
              <a:cxnLst/>
              <a:rect l="l" t="t" r="r" b="b"/>
              <a:pathLst>
                <a:path w="11410315" h="4429125">
                  <a:moveTo>
                    <a:pt x="11410188" y="0"/>
                  </a:moveTo>
                  <a:lnTo>
                    <a:pt x="0" y="0"/>
                  </a:lnTo>
                  <a:lnTo>
                    <a:pt x="0" y="4428744"/>
                  </a:lnTo>
                  <a:lnTo>
                    <a:pt x="11410188" y="4428744"/>
                  </a:lnTo>
                  <a:lnTo>
                    <a:pt x="11410188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907" y="1786128"/>
              <a:ext cx="11410315" cy="4429125"/>
            </a:xfrm>
            <a:custGeom>
              <a:avLst/>
              <a:gdLst/>
              <a:ahLst/>
              <a:cxnLst/>
              <a:rect l="l" t="t" r="r" b="b"/>
              <a:pathLst>
                <a:path w="11410315" h="4429125">
                  <a:moveTo>
                    <a:pt x="0" y="4428744"/>
                  </a:moveTo>
                  <a:lnTo>
                    <a:pt x="11410188" y="4428744"/>
                  </a:lnTo>
                  <a:lnTo>
                    <a:pt x="11410188" y="0"/>
                  </a:lnTo>
                  <a:lnTo>
                    <a:pt x="0" y="0"/>
                  </a:lnTo>
                  <a:lnTo>
                    <a:pt x="0" y="442874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5952" y="1897507"/>
            <a:ext cx="10926445" cy="4238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spc="-10" dirty="0">
                <a:latin typeface="HY헤드라인M"/>
                <a:cs typeface="HY헤드라인M"/>
              </a:rPr>
              <a:t>유지보수·관리</a:t>
            </a:r>
            <a:endParaRPr sz="1800" dirty="0">
              <a:latin typeface="HY헤드라인M"/>
              <a:cs typeface="HY헤드라인M"/>
            </a:endParaRPr>
          </a:p>
          <a:p>
            <a:pPr marL="285115" marR="5080" indent="-196850">
              <a:lnSpc>
                <a:spcPct val="154500"/>
              </a:lnSpc>
              <a:spcBef>
                <a:spcPts val="229"/>
              </a:spcBef>
            </a:pPr>
            <a:r>
              <a:rPr sz="1600" dirty="0">
                <a:latin typeface="HY헤드라인M"/>
                <a:cs typeface="HY헤드라인M"/>
              </a:rPr>
              <a:t>-</a:t>
            </a:r>
            <a:r>
              <a:rPr sz="1600" spc="-5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정보통신설비의</a:t>
            </a:r>
            <a:r>
              <a:rPr sz="1600" spc="-3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기능을</a:t>
            </a:r>
            <a:r>
              <a:rPr sz="1600" spc="-5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유지하고</a:t>
            </a:r>
            <a:r>
              <a:rPr sz="1600" spc="-4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이용자의</a:t>
            </a:r>
            <a:r>
              <a:rPr sz="1600" spc="-5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편의와</a:t>
            </a:r>
            <a:r>
              <a:rPr sz="1600" spc="-5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안전을</a:t>
            </a:r>
            <a:r>
              <a:rPr sz="1600" spc="-4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확보하기</a:t>
            </a:r>
            <a:r>
              <a:rPr sz="1600" spc="-4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위해</a:t>
            </a:r>
            <a:r>
              <a:rPr sz="1600" spc="-5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정보통신설비를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일상적으로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spc="-10" dirty="0">
                <a:latin typeface="HY헤드라인M"/>
                <a:cs typeface="HY헤드라인M"/>
              </a:rPr>
              <a:t>보수·관리하는 </a:t>
            </a:r>
            <a:r>
              <a:rPr sz="1600" dirty="0">
                <a:latin typeface="HY헤드라인M"/>
                <a:cs typeface="HY헤드라인M"/>
              </a:rPr>
              <a:t>일체의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spc="-25" dirty="0">
                <a:latin typeface="HY헤드라인M"/>
                <a:cs typeface="HY헤드라인M"/>
              </a:rPr>
              <a:t>행위</a:t>
            </a:r>
            <a:endParaRPr sz="1600" dirty="0">
              <a:latin typeface="HY헤드라인M"/>
              <a:cs typeface="HY헤드라인M"/>
            </a:endParaRPr>
          </a:p>
          <a:p>
            <a:pPr marL="299085" indent="-286385">
              <a:lnSpc>
                <a:spcPct val="100000"/>
              </a:lnSpc>
              <a:spcBef>
                <a:spcPts val="104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spc="-10" dirty="0">
                <a:latin typeface="HY헤드라인M"/>
                <a:cs typeface="HY헤드라인M"/>
              </a:rPr>
              <a:t>유지보수·관리자</a:t>
            </a:r>
            <a:endParaRPr sz="1800" dirty="0">
              <a:latin typeface="HY헤드라인M"/>
              <a:cs typeface="HY헤드라인M"/>
            </a:endParaRPr>
          </a:p>
          <a:p>
            <a:pPr marL="149225">
              <a:lnSpc>
                <a:spcPct val="100000"/>
              </a:lnSpc>
              <a:spcBef>
                <a:spcPts val="1000"/>
              </a:spcBef>
            </a:pPr>
            <a:r>
              <a:rPr sz="1600" dirty="0">
                <a:latin typeface="HY헤드라인M"/>
                <a:cs typeface="HY헤드라인M"/>
              </a:rPr>
              <a:t>-</a:t>
            </a:r>
            <a:r>
              <a:rPr sz="1600" spc="-7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정보통신설비</a:t>
            </a:r>
            <a:r>
              <a:rPr sz="1600" spc="-5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유지보수</a:t>
            </a:r>
            <a:r>
              <a:rPr sz="1600" dirty="0">
                <a:latin typeface="Times New Roman"/>
                <a:cs typeface="Times New Roman"/>
              </a:rPr>
              <a:t>‧</a:t>
            </a:r>
            <a:r>
              <a:rPr sz="1600" dirty="0">
                <a:latin typeface="HY헤드라인M"/>
                <a:cs typeface="HY헤드라인M"/>
              </a:rPr>
              <a:t>관리자</a:t>
            </a:r>
            <a:r>
              <a:rPr sz="1600" spc="-4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인정교육을</a:t>
            </a:r>
            <a:r>
              <a:rPr sz="1600" spc="-5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받은</a:t>
            </a:r>
            <a:r>
              <a:rPr sz="1600" spc="-6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기술계(초급~특급)</a:t>
            </a:r>
            <a:r>
              <a:rPr sz="1600" spc="-50" dirty="0">
                <a:latin typeface="HY헤드라인M"/>
                <a:cs typeface="HY헤드라인M"/>
              </a:rPr>
              <a:t> </a:t>
            </a:r>
            <a:r>
              <a:rPr sz="1600" spc="-10" dirty="0">
                <a:latin typeface="HY헤드라인M"/>
                <a:cs typeface="HY헤드라인M"/>
              </a:rPr>
              <a:t>정보통신기술자</a:t>
            </a:r>
            <a:endParaRPr sz="1600" dirty="0">
              <a:latin typeface="HY헤드라인M"/>
              <a:cs typeface="HY헤드라인M"/>
            </a:endParaRPr>
          </a:p>
          <a:p>
            <a:pPr marL="299085" indent="-286385">
              <a:lnSpc>
                <a:spcPct val="100000"/>
              </a:lnSpc>
              <a:spcBef>
                <a:spcPts val="104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spc="-20" dirty="0">
                <a:latin typeface="HY헤드라인M"/>
                <a:cs typeface="HY헤드라인M"/>
              </a:rPr>
              <a:t>성능점검</a:t>
            </a:r>
            <a:endParaRPr sz="1800" dirty="0">
              <a:latin typeface="HY헤드라인M"/>
              <a:cs typeface="HY헤드라인M"/>
            </a:endParaRPr>
          </a:p>
          <a:p>
            <a:pPr marL="165100">
              <a:lnSpc>
                <a:spcPct val="100000"/>
              </a:lnSpc>
              <a:spcBef>
                <a:spcPts val="1280"/>
              </a:spcBef>
            </a:pPr>
            <a:r>
              <a:rPr sz="1600" dirty="0">
                <a:latin typeface="HY헤드라인M"/>
                <a:cs typeface="HY헤드라인M"/>
              </a:rPr>
              <a:t>-</a:t>
            </a:r>
            <a:r>
              <a:rPr sz="1600" spc="-5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정보통신설비의</a:t>
            </a:r>
            <a:r>
              <a:rPr sz="1600" spc="-2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운전·운용</a:t>
            </a:r>
            <a:r>
              <a:rPr sz="1600" spc="-3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등에</a:t>
            </a:r>
            <a:r>
              <a:rPr sz="1600" spc="-5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필요한</a:t>
            </a:r>
            <a:r>
              <a:rPr sz="1600" spc="-4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성능을</a:t>
            </a:r>
            <a:r>
              <a:rPr sz="1600" spc="-4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점검하는</a:t>
            </a:r>
            <a:r>
              <a:rPr sz="1600" spc="-40" dirty="0">
                <a:latin typeface="HY헤드라인M"/>
                <a:cs typeface="HY헤드라인M"/>
              </a:rPr>
              <a:t> </a:t>
            </a:r>
            <a:r>
              <a:rPr sz="1600" spc="-50" dirty="0">
                <a:latin typeface="HY헤드라인M"/>
                <a:cs typeface="HY헤드라인M"/>
              </a:rPr>
              <a:t>것</a:t>
            </a:r>
            <a:endParaRPr sz="1600" dirty="0">
              <a:latin typeface="HY헤드라인M"/>
              <a:cs typeface="HY헤드라인M"/>
            </a:endParaRPr>
          </a:p>
          <a:p>
            <a:pPr marL="299085" indent="-286385">
              <a:lnSpc>
                <a:spcPct val="100000"/>
              </a:lnSpc>
              <a:spcBef>
                <a:spcPts val="112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>
                <a:latin typeface="HY헤드라인M"/>
                <a:cs typeface="HY헤드라인M"/>
              </a:rPr>
              <a:t>성능점검 </a:t>
            </a:r>
            <a:r>
              <a:rPr sz="1800" spc="-25" dirty="0">
                <a:latin typeface="HY헤드라인M"/>
                <a:cs typeface="HY헤드라인M"/>
              </a:rPr>
              <a:t>대행자</a:t>
            </a:r>
            <a:endParaRPr sz="1800" dirty="0">
              <a:latin typeface="HY헤드라인M"/>
              <a:cs typeface="HY헤드라인M"/>
            </a:endParaRPr>
          </a:p>
          <a:p>
            <a:pPr marL="149225">
              <a:lnSpc>
                <a:spcPct val="100000"/>
              </a:lnSpc>
              <a:spcBef>
                <a:spcPts val="1005"/>
              </a:spcBef>
            </a:pPr>
            <a:r>
              <a:rPr sz="1600" dirty="0">
                <a:latin typeface="HY헤드라인M"/>
                <a:cs typeface="HY헤드라인M"/>
              </a:rPr>
              <a:t>-</a:t>
            </a:r>
            <a:r>
              <a:rPr sz="1600" spc="-6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정보통신설비의</a:t>
            </a:r>
            <a:r>
              <a:rPr sz="1600" spc="-2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성능점검을</a:t>
            </a:r>
            <a:r>
              <a:rPr sz="1600" spc="-4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대행하는</a:t>
            </a:r>
            <a:r>
              <a:rPr sz="1600" spc="-4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공사업자</a:t>
            </a:r>
            <a:r>
              <a:rPr sz="1600" spc="-4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또는</a:t>
            </a:r>
            <a:r>
              <a:rPr sz="1600" spc="-45" dirty="0">
                <a:latin typeface="HY헤드라인M"/>
                <a:cs typeface="HY헤드라인M"/>
              </a:rPr>
              <a:t> </a:t>
            </a:r>
            <a:r>
              <a:rPr sz="1600" spc="-20" dirty="0">
                <a:latin typeface="HY헤드라인M"/>
                <a:cs typeface="HY헤드라인M"/>
              </a:rPr>
              <a:t>용역업자</a:t>
            </a:r>
            <a:endParaRPr sz="1600" dirty="0">
              <a:latin typeface="HY헤드라인M"/>
              <a:cs typeface="HY헤드라인M"/>
            </a:endParaRPr>
          </a:p>
          <a:p>
            <a:pPr marL="299085" indent="-286385">
              <a:lnSpc>
                <a:spcPct val="100000"/>
              </a:lnSpc>
              <a:spcBef>
                <a:spcPts val="104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spc="-20" dirty="0">
                <a:latin typeface="HY헤드라인M"/>
                <a:cs typeface="HY헤드라인M"/>
              </a:rPr>
              <a:t>공사업자</a:t>
            </a:r>
            <a:endParaRPr sz="1800" dirty="0">
              <a:latin typeface="HY헤드라인M"/>
              <a:cs typeface="HY헤드라인M"/>
            </a:endParaRPr>
          </a:p>
          <a:p>
            <a:pPr marL="149225">
              <a:lnSpc>
                <a:spcPct val="100000"/>
              </a:lnSpc>
              <a:spcBef>
                <a:spcPts val="1000"/>
              </a:spcBef>
            </a:pPr>
            <a:r>
              <a:rPr sz="1600" dirty="0">
                <a:latin typeface="HY헤드라인M"/>
                <a:cs typeface="HY헤드라인M"/>
              </a:rPr>
              <a:t>-</a:t>
            </a:r>
            <a:r>
              <a:rPr sz="1600" spc="-6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정보통신공사업의</a:t>
            </a:r>
            <a:r>
              <a:rPr sz="1600" spc="-1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등록을</a:t>
            </a:r>
            <a:r>
              <a:rPr sz="1600" spc="-4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하고</a:t>
            </a:r>
            <a:r>
              <a:rPr sz="1600" spc="-5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공사업을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경영하는</a:t>
            </a:r>
            <a:r>
              <a:rPr sz="1600" spc="-45" dirty="0">
                <a:latin typeface="HY헤드라인M"/>
                <a:cs typeface="HY헤드라인M"/>
              </a:rPr>
              <a:t> </a:t>
            </a:r>
            <a:r>
              <a:rPr sz="1600" spc="-50" dirty="0">
                <a:latin typeface="HY헤드라인M"/>
                <a:cs typeface="HY헤드라인M"/>
              </a:rPr>
              <a:t>자</a:t>
            </a:r>
            <a:endParaRPr sz="1600" dirty="0">
              <a:latin typeface="HY헤드라인M"/>
              <a:cs typeface="HY헤드라인M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02404712-F079-E8F8-30DE-52A6BAE25780}"/>
              </a:ext>
            </a:extLst>
          </p:cNvPr>
          <p:cNvSpPr/>
          <p:nvPr/>
        </p:nvSpPr>
        <p:spPr>
          <a:xfrm>
            <a:off x="10632540" y="104475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95230" cy="909955"/>
            <a:chOff x="0" y="0"/>
            <a:chExt cx="10095230" cy="909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563" y="291058"/>
              <a:ext cx="265950" cy="3360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755" y="275831"/>
              <a:ext cx="8791194" cy="4488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908" y="1088136"/>
            <a:ext cx="11410315" cy="53213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730"/>
              </a:spcBef>
            </a:pP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용어의</a:t>
            </a:r>
            <a:r>
              <a:rPr sz="24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정의</a:t>
            </a:r>
            <a:r>
              <a:rPr sz="24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(고시</a:t>
            </a:r>
            <a:r>
              <a:rPr sz="20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제2조</a:t>
            </a:r>
            <a:r>
              <a:rPr sz="20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 제8호)</a:t>
            </a:r>
            <a:endParaRPr sz="2000">
              <a:latin typeface="HY헤드라인M"/>
              <a:cs typeface="HY헤드라인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908" y="3066288"/>
            <a:ext cx="11410315" cy="53213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30"/>
              </a:spcBef>
            </a:pP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대상</a:t>
            </a:r>
            <a:r>
              <a:rPr sz="2400" b="1" spc="-1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건축물</a:t>
            </a:r>
            <a:r>
              <a:rPr sz="2400" b="1" spc="-2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및</a:t>
            </a:r>
            <a:r>
              <a:rPr sz="2400" b="1" spc="3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시설물</a:t>
            </a:r>
            <a:r>
              <a:rPr sz="2400" b="1" spc="-1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(시행령</a:t>
            </a:r>
            <a:r>
              <a:rPr sz="2000" b="1" spc="-2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제37조의2)</a:t>
            </a:r>
            <a:endParaRPr sz="2000">
              <a:latin typeface="HY헤드라인M"/>
              <a:cs typeface="HY헤드라인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0811" y="3660647"/>
            <a:ext cx="11422380" cy="2560320"/>
            <a:chOff x="400811" y="3660647"/>
            <a:chExt cx="11422380" cy="2560320"/>
          </a:xfrm>
        </p:grpSpPr>
        <p:sp>
          <p:nvSpPr>
            <p:cNvPr id="8" name="object 8"/>
            <p:cNvSpPr/>
            <p:nvPr/>
          </p:nvSpPr>
          <p:spPr>
            <a:xfrm>
              <a:off x="406907" y="3666743"/>
              <a:ext cx="11410315" cy="2548255"/>
            </a:xfrm>
            <a:custGeom>
              <a:avLst/>
              <a:gdLst/>
              <a:ahLst/>
              <a:cxnLst/>
              <a:rect l="l" t="t" r="r" b="b"/>
              <a:pathLst>
                <a:path w="11410315" h="2548254">
                  <a:moveTo>
                    <a:pt x="11410188" y="0"/>
                  </a:moveTo>
                  <a:lnTo>
                    <a:pt x="0" y="0"/>
                  </a:lnTo>
                  <a:lnTo>
                    <a:pt x="0" y="2548128"/>
                  </a:lnTo>
                  <a:lnTo>
                    <a:pt x="11410188" y="2548128"/>
                  </a:lnTo>
                  <a:lnTo>
                    <a:pt x="11410188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6907" y="3666743"/>
              <a:ext cx="11410315" cy="2548255"/>
            </a:xfrm>
            <a:custGeom>
              <a:avLst/>
              <a:gdLst/>
              <a:ahLst/>
              <a:cxnLst/>
              <a:rect l="l" t="t" r="r" b="b"/>
              <a:pathLst>
                <a:path w="11410315" h="2548254">
                  <a:moveTo>
                    <a:pt x="0" y="2548128"/>
                  </a:moveTo>
                  <a:lnTo>
                    <a:pt x="11410188" y="2548128"/>
                  </a:lnTo>
                  <a:lnTo>
                    <a:pt x="11410188" y="0"/>
                  </a:lnTo>
                  <a:lnTo>
                    <a:pt x="0" y="0"/>
                  </a:lnTo>
                  <a:lnTo>
                    <a:pt x="0" y="2548128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5952" y="3605390"/>
            <a:ext cx="11095990" cy="255587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spc="-50" dirty="0">
                <a:latin typeface="HY헤드라인M"/>
                <a:cs typeface="HY헤드라인M"/>
              </a:rPr>
              <a:t>「건축법</a:t>
            </a:r>
            <a:r>
              <a:rPr sz="1800" spc="-65" dirty="0">
                <a:latin typeface="HY헤드라인M"/>
                <a:cs typeface="HY헤드라인M"/>
              </a:rPr>
              <a:t>」 </a:t>
            </a:r>
            <a:r>
              <a:rPr sz="1800" spc="-50" dirty="0">
                <a:latin typeface="HY헤드라인M"/>
                <a:cs typeface="HY헤드라인M"/>
              </a:rPr>
              <a:t>제2조제2항에</a:t>
            </a:r>
            <a:r>
              <a:rPr sz="1800" spc="-100" dirty="0">
                <a:latin typeface="HY헤드라인M"/>
                <a:cs typeface="HY헤드라인M"/>
              </a:rPr>
              <a:t> </a:t>
            </a:r>
            <a:r>
              <a:rPr sz="1800" spc="-10" dirty="0">
                <a:latin typeface="HY헤드라인M"/>
                <a:cs typeface="HY헤드라인M"/>
              </a:rPr>
              <a:t>따라</a:t>
            </a:r>
            <a:r>
              <a:rPr sz="1800" spc="-114" dirty="0">
                <a:latin typeface="HY헤드라인M"/>
                <a:cs typeface="HY헤드라인M"/>
              </a:rPr>
              <a:t> </a:t>
            </a:r>
            <a:r>
              <a:rPr sz="1800" spc="-25" dirty="0">
                <a:latin typeface="HY헤드라인M"/>
                <a:cs typeface="HY헤드라인M"/>
              </a:rPr>
              <a:t>구분된</a:t>
            </a:r>
            <a:r>
              <a:rPr sz="1800" spc="-110" dirty="0">
                <a:latin typeface="HY헤드라인M"/>
                <a:cs typeface="HY헤드라인M"/>
              </a:rPr>
              <a:t> </a:t>
            </a:r>
            <a:r>
              <a:rPr sz="1800" spc="-30" dirty="0">
                <a:latin typeface="HY헤드라인M"/>
                <a:cs typeface="HY헤드라인M"/>
              </a:rPr>
              <a:t>용도별</a:t>
            </a:r>
            <a:r>
              <a:rPr sz="1800" spc="-114" dirty="0">
                <a:latin typeface="HY헤드라인M"/>
                <a:cs typeface="HY헤드라인M"/>
              </a:rPr>
              <a:t> </a:t>
            </a:r>
            <a:r>
              <a:rPr sz="1800" spc="-30" dirty="0">
                <a:latin typeface="HY헤드라인M"/>
                <a:cs typeface="HY헤드라인M"/>
              </a:rPr>
              <a:t>건축물</a:t>
            </a:r>
            <a:r>
              <a:rPr sz="1800" spc="-12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중</a:t>
            </a:r>
            <a:r>
              <a:rPr sz="1800" spc="-100" dirty="0">
                <a:latin typeface="HY헤드라인M"/>
                <a:cs typeface="HY헤드라인M"/>
              </a:rPr>
              <a:t> </a:t>
            </a:r>
            <a:r>
              <a:rPr sz="1800" spc="-30" dirty="0">
                <a:latin typeface="HY헤드라인M"/>
                <a:cs typeface="HY헤드라인M"/>
              </a:rPr>
              <a:t>연면적</a:t>
            </a:r>
            <a:r>
              <a:rPr sz="1800" spc="-114" dirty="0">
                <a:latin typeface="HY헤드라인M"/>
                <a:cs typeface="HY헤드라인M"/>
              </a:rPr>
              <a:t> </a:t>
            </a:r>
            <a:r>
              <a:rPr sz="1800" spc="-45" dirty="0">
                <a:solidFill>
                  <a:srgbClr val="0000FF"/>
                </a:solidFill>
                <a:latin typeface="HY헤드라인M"/>
                <a:cs typeface="HY헤드라인M"/>
              </a:rPr>
              <a:t>5천제곱미터</a:t>
            </a:r>
            <a:r>
              <a:rPr sz="1800" spc="-10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spc="-30" dirty="0">
                <a:solidFill>
                  <a:srgbClr val="0000FF"/>
                </a:solidFill>
                <a:latin typeface="HY헤드라인M"/>
                <a:cs typeface="HY헤드라인M"/>
              </a:rPr>
              <a:t>이상의</a:t>
            </a:r>
            <a:r>
              <a:rPr sz="1800" spc="-12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spc="-25" dirty="0">
                <a:solidFill>
                  <a:srgbClr val="0000FF"/>
                </a:solidFill>
                <a:latin typeface="HY헤드라인M"/>
                <a:cs typeface="HY헤드라인M"/>
              </a:rPr>
              <a:t>건축물</a:t>
            </a:r>
            <a:endParaRPr sz="1800" dirty="0">
              <a:latin typeface="HY헤드라인M"/>
              <a:cs typeface="HY헤드라인M"/>
            </a:endParaRPr>
          </a:p>
          <a:p>
            <a:pPr marL="216535">
              <a:lnSpc>
                <a:spcPct val="100000"/>
              </a:lnSpc>
              <a:spcBef>
                <a:spcPts val="740"/>
              </a:spcBef>
            </a:pPr>
            <a:r>
              <a:rPr sz="1600" dirty="0">
                <a:solidFill>
                  <a:srgbClr val="FF0000"/>
                </a:solidFill>
                <a:latin typeface="HY헤드라인M"/>
                <a:cs typeface="HY헤드라인M"/>
              </a:rPr>
              <a:t>※</a:t>
            </a:r>
            <a:r>
              <a:rPr sz="1600" spc="-2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FF0000"/>
                </a:solidFill>
                <a:latin typeface="HY헤드라인M"/>
                <a:cs typeface="HY헤드라인M"/>
              </a:rPr>
              <a:t>제외</a:t>
            </a:r>
            <a:r>
              <a:rPr sz="1600" spc="-1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HY헤드라인M"/>
                <a:cs typeface="HY헤드라인M"/>
              </a:rPr>
              <a:t>대상</a:t>
            </a:r>
            <a:endParaRPr sz="1600" dirty="0">
              <a:latin typeface="HY헤드라인M"/>
              <a:cs typeface="HY헤드라인M"/>
            </a:endParaRPr>
          </a:p>
          <a:p>
            <a:pPr marL="353695">
              <a:lnSpc>
                <a:spcPct val="100000"/>
              </a:lnSpc>
              <a:spcBef>
                <a:spcPts val="780"/>
              </a:spcBef>
            </a:pPr>
            <a:r>
              <a:rPr sz="1600" spc="-20" dirty="0">
                <a:latin typeface="HY헤드라인M"/>
                <a:cs typeface="HY헤드라인M"/>
              </a:rPr>
              <a:t>-「</a:t>
            </a:r>
            <a:r>
              <a:rPr sz="1600" spc="-25" dirty="0">
                <a:latin typeface="HY헤드라인M"/>
                <a:cs typeface="HY헤드라인M"/>
              </a:rPr>
              <a:t>건축법</a:t>
            </a:r>
            <a:r>
              <a:rPr sz="1600" spc="-5" dirty="0">
                <a:latin typeface="HY헤드라인M"/>
                <a:cs typeface="HY헤드라인M"/>
              </a:rPr>
              <a:t>」 </a:t>
            </a:r>
            <a:r>
              <a:rPr sz="1600" spc="-10" dirty="0">
                <a:latin typeface="HY헤드라인M"/>
                <a:cs typeface="HY헤드라인M"/>
              </a:rPr>
              <a:t>제2조제2항제2호에</a:t>
            </a:r>
            <a:r>
              <a:rPr sz="1600" spc="-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따른</a:t>
            </a:r>
            <a:r>
              <a:rPr sz="1600" spc="-15" dirty="0">
                <a:latin typeface="HY헤드라인M"/>
                <a:cs typeface="HY헤드라인M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HY헤드라인M"/>
                <a:cs typeface="HY헤드라인M"/>
              </a:rPr>
              <a:t>공동주택</a:t>
            </a:r>
            <a:endParaRPr sz="1600" dirty="0">
              <a:latin typeface="HY헤드라인M"/>
              <a:cs typeface="HY헤드라인M"/>
            </a:endParaRPr>
          </a:p>
          <a:p>
            <a:pPr marL="626745" marR="2175510" indent="-273050">
              <a:lnSpc>
                <a:spcPct val="140600"/>
              </a:lnSpc>
            </a:pPr>
            <a:r>
              <a:rPr sz="1600" spc="-20" dirty="0">
                <a:latin typeface="HY헤드라인M"/>
                <a:cs typeface="HY헤드라인M"/>
              </a:rPr>
              <a:t>-「</a:t>
            </a:r>
            <a:r>
              <a:rPr sz="1600" dirty="0">
                <a:latin typeface="HY헤드라인M"/>
                <a:cs typeface="HY헤드라인M"/>
              </a:rPr>
              <a:t>학교시설사업</a:t>
            </a:r>
            <a:r>
              <a:rPr sz="1600" spc="-15" dirty="0">
                <a:latin typeface="HY헤드라인M"/>
                <a:cs typeface="HY헤드라인M"/>
              </a:rPr>
              <a:t> </a:t>
            </a:r>
            <a:r>
              <a:rPr sz="1600" spc="-25" dirty="0">
                <a:latin typeface="HY헤드라인M"/>
                <a:cs typeface="HY헤드라인M"/>
              </a:rPr>
              <a:t>촉진법」</a:t>
            </a:r>
            <a:r>
              <a:rPr sz="1600" dirty="0">
                <a:latin typeface="HY헤드라인M"/>
                <a:cs typeface="HY헤드라인M"/>
              </a:rPr>
              <a:t>의</a:t>
            </a:r>
            <a:r>
              <a:rPr sz="1600" spc="-1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적용을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받는</a:t>
            </a:r>
            <a:r>
              <a:rPr sz="1600" spc="-2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학교에</a:t>
            </a:r>
            <a:r>
              <a:rPr sz="1600" spc="-2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설치된</a:t>
            </a:r>
            <a:r>
              <a:rPr sz="1600" spc="-2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같은</a:t>
            </a:r>
            <a:r>
              <a:rPr sz="1600" spc="-3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법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제2조제1호에</a:t>
            </a:r>
            <a:r>
              <a:rPr sz="1600" spc="-1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따른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spc="-20" dirty="0">
                <a:latin typeface="HY헤드라인M"/>
                <a:cs typeface="HY헤드라인M"/>
              </a:rPr>
              <a:t>학교시설 </a:t>
            </a:r>
            <a:r>
              <a:rPr sz="1600" dirty="0">
                <a:solidFill>
                  <a:srgbClr val="FF0000"/>
                </a:solidFill>
                <a:latin typeface="HY헤드라인M"/>
                <a:cs typeface="HY헤드라인M"/>
              </a:rPr>
              <a:t>(초등학교</a:t>
            </a:r>
            <a:r>
              <a:rPr sz="1600" spc="-20" dirty="0">
                <a:solidFill>
                  <a:srgbClr val="FF0000"/>
                </a:solidFill>
                <a:latin typeface="HY헤드라인M"/>
                <a:cs typeface="HY헤드라인M"/>
              </a:rPr>
              <a:t>, </a:t>
            </a:r>
            <a:r>
              <a:rPr sz="1600" dirty="0">
                <a:solidFill>
                  <a:srgbClr val="FF0000"/>
                </a:solidFill>
                <a:latin typeface="HY헤드라인M"/>
                <a:cs typeface="HY헤드라인M"/>
              </a:rPr>
              <a:t>중학교</a:t>
            </a:r>
            <a:r>
              <a:rPr sz="1600" spc="-15" dirty="0">
                <a:solidFill>
                  <a:srgbClr val="FF0000"/>
                </a:solidFill>
                <a:latin typeface="HY헤드라인M"/>
                <a:cs typeface="HY헤드라인M"/>
              </a:rPr>
              <a:t>, </a:t>
            </a:r>
            <a:r>
              <a:rPr sz="1600" dirty="0">
                <a:solidFill>
                  <a:srgbClr val="FF0000"/>
                </a:solidFill>
                <a:latin typeface="HY헤드라인M"/>
                <a:cs typeface="HY헤드라인M"/>
              </a:rPr>
              <a:t>고등학교</a:t>
            </a:r>
            <a:r>
              <a:rPr sz="1600" spc="-4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FF0000"/>
                </a:solidFill>
                <a:latin typeface="HY헤드라인M"/>
                <a:cs typeface="HY헤드라인M"/>
              </a:rPr>
              <a:t>및</a:t>
            </a:r>
            <a:r>
              <a:rPr sz="1600" spc="-4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HY헤드라인M"/>
                <a:cs typeface="HY헤드라인M"/>
              </a:rPr>
              <a:t>특수학교)</a:t>
            </a:r>
            <a:endParaRPr sz="1600" dirty="0">
              <a:latin typeface="HY헤드라인M"/>
              <a:cs typeface="HY헤드라인M"/>
            </a:endParaRPr>
          </a:p>
          <a:p>
            <a:pPr marL="299085" marR="5080" indent="-287020">
              <a:lnSpc>
                <a:spcPct val="125099"/>
              </a:lnSpc>
              <a:spcBef>
                <a:spcPts val="76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>
                <a:latin typeface="HY헤드라인M"/>
                <a:cs typeface="HY헤드라인M"/>
              </a:rPr>
              <a:t>「학교시설사업</a:t>
            </a:r>
            <a:r>
              <a:rPr sz="1800" spc="-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촉진법」의</a:t>
            </a:r>
            <a:r>
              <a:rPr sz="1800" spc="-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적용을</a:t>
            </a:r>
            <a:r>
              <a:rPr sz="1800" spc="-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받는 학교에</a:t>
            </a:r>
            <a:r>
              <a:rPr sz="1800" spc="-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설치된</a:t>
            </a:r>
            <a:r>
              <a:rPr sz="1800" spc="-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같은 법</a:t>
            </a:r>
            <a:r>
              <a:rPr sz="1800" spc="-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제2조제1호에</a:t>
            </a:r>
            <a:r>
              <a:rPr sz="1800" spc="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따른 학교시설</a:t>
            </a:r>
            <a:r>
              <a:rPr sz="1800" spc="-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중</a:t>
            </a:r>
            <a:r>
              <a:rPr sz="1800" spc="-5" dirty="0">
                <a:latin typeface="HY헤드라인M"/>
                <a:cs typeface="HY헤드라인M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HY헤드라인M"/>
                <a:cs typeface="HY헤드라인M"/>
              </a:rPr>
              <a:t>과학기술 </a:t>
            </a:r>
            <a:r>
              <a:rPr sz="1800" dirty="0">
                <a:solidFill>
                  <a:srgbClr val="0000FF"/>
                </a:solidFill>
                <a:latin typeface="HY헤드라인M"/>
                <a:cs typeface="HY헤드라인M"/>
              </a:rPr>
              <a:t>정보통신부장관이</a:t>
            </a:r>
            <a:r>
              <a:rPr sz="1800" spc="-1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dirty="0">
                <a:solidFill>
                  <a:srgbClr val="0000FF"/>
                </a:solidFill>
                <a:latin typeface="HY헤드라인M"/>
                <a:cs typeface="HY헤드라인M"/>
              </a:rPr>
              <a:t>정하여</a:t>
            </a:r>
            <a:r>
              <a:rPr sz="1800" spc="-1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dirty="0">
                <a:solidFill>
                  <a:srgbClr val="0000FF"/>
                </a:solidFill>
                <a:latin typeface="HY헤드라인M"/>
                <a:cs typeface="HY헤드라인M"/>
              </a:rPr>
              <a:t>고시하는</a:t>
            </a:r>
            <a:r>
              <a:rPr sz="1800" spc="-1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dirty="0">
                <a:solidFill>
                  <a:srgbClr val="0000FF"/>
                </a:solidFill>
                <a:latin typeface="HY헤드라인M"/>
                <a:cs typeface="HY헤드라인M"/>
              </a:rPr>
              <a:t>학교시설</a:t>
            </a:r>
            <a:r>
              <a:rPr sz="1800" spc="-1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(※ 향후</a:t>
            </a:r>
            <a:r>
              <a:rPr sz="1600" spc="-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고시</a:t>
            </a:r>
            <a:r>
              <a:rPr sz="1600" spc="5" dirty="0">
                <a:latin typeface="HY헤드라인M"/>
                <a:cs typeface="HY헤드라인M"/>
              </a:rPr>
              <a:t> </a:t>
            </a:r>
            <a:r>
              <a:rPr sz="1600" spc="-25" dirty="0">
                <a:latin typeface="HY헤드라인M"/>
                <a:cs typeface="HY헤드라인M"/>
              </a:rPr>
              <a:t>예정)</a:t>
            </a:r>
            <a:endParaRPr sz="1600" dirty="0">
              <a:latin typeface="HY헤드라인M"/>
              <a:cs typeface="HY헤드라인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908" y="1671827"/>
            <a:ext cx="11410315" cy="1315720"/>
          </a:xfrm>
          <a:prstGeom prst="rect">
            <a:avLst/>
          </a:prstGeom>
          <a:solidFill>
            <a:srgbClr val="FFF1CC"/>
          </a:solidFill>
          <a:ln w="12192">
            <a:solidFill>
              <a:srgbClr val="41709C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377190" indent="-285750">
              <a:lnSpc>
                <a:spcPct val="100000"/>
              </a:lnSpc>
              <a:spcBef>
                <a:spcPts val="1195"/>
              </a:spcBef>
              <a:buFont typeface="Wingdings"/>
              <a:buChar char=""/>
              <a:tabLst>
                <a:tab pos="377190" algn="l"/>
              </a:tabLst>
            </a:pPr>
            <a:r>
              <a:rPr sz="1800" spc="-20" dirty="0">
                <a:latin typeface="HY헤드라인M"/>
                <a:cs typeface="HY헤드라인M"/>
              </a:rPr>
              <a:t>용역업자</a:t>
            </a:r>
            <a:endParaRPr sz="1800">
              <a:latin typeface="HY헤드라인M"/>
              <a:cs typeface="HY헤드라인M"/>
            </a:endParaRPr>
          </a:p>
          <a:p>
            <a:pPr marL="356870" marR="203835" indent="-189230" algn="just">
              <a:lnSpc>
                <a:spcPct val="100600"/>
              </a:lnSpc>
              <a:spcBef>
                <a:spcPts val="695"/>
              </a:spcBef>
            </a:pPr>
            <a:r>
              <a:rPr sz="1600" spc="-5" dirty="0">
                <a:latin typeface="HY헤드라인M"/>
                <a:cs typeface="HY헤드라인M"/>
              </a:rPr>
              <a:t>-「</a:t>
            </a:r>
            <a:r>
              <a:rPr sz="1600" dirty="0">
                <a:latin typeface="HY헤드라인M"/>
                <a:cs typeface="HY헤드라인M"/>
              </a:rPr>
              <a:t>엔지니어링산업</a:t>
            </a:r>
            <a:r>
              <a:rPr sz="1600" spc="14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진흥법</a:t>
            </a:r>
            <a:r>
              <a:rPr sz="1600" spc="60" dirty="0">
                <a:latin typeface="HY헤드라인M"/>
                <a:cs typeface="HY헤드라인M"/>
              </a:rPr>
              <a:t>」 </a:t>
            </a:r>
            <a:r>
              <a:rPr sz="1600" dirty="0">
                <a:latin typeface="HY헤드라인M"/>
                <a:cs typeface="HY헤드라인M"/>
              </a:rPr>
              <a:t>제21조제1항에</a:t>
            </a:r>
            <a:r>
              <a:rPr sz="1600" spc="13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따라</a:t>
            </a:r>
            <a:r>
              <a:rPr sz="1600" spc="9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엔지니어링사업자로</a:t>
            </a:r>
            <a:r>
              <a:rPr sz="1600" spc="14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신고하거나</a:t>
            </a:r>
            <a:r>
              <a:rPr sz="1600" spc="60" dirty="0">
                <a:latin typeface="HY헤드라인M"/>
                <a:cs typeface="HY헤드라인M"/>
              </a:rPr>
              <a:t> 「</a:t>
            </a:r>
            <a:r>
              <a:rPr sz="1600" dirty="0">
                <a:latin typeface="HY헤드라인M"/>
                <a:cs typeface="HY헤드라인M"/>
              </a:rPr>
              <a:t>기술사법</a:t>
            </a:r>
            <a:r>
              <a:rPr sz="1600" spc="70" dirty="0">
                <a:latin typeface="HY헤드라인M"/>
                <a:cs typeface="HY헤드라인M"/>
              </a:rPr>
              <a:t>」 </a:t>
            </a:r>
            <a:r>
              <a:rPr sz="1600" dirty="0">
                <a:latin typeface="HY헤드라인M"/>
                <a:cs typeface="HY헤드라인M"/>
              </a:rPr>
              <a:t>제6조에</a:t>
            </a:r>
            <a:r>
              <a:rPr sz="1600" spc="11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따라</a:t>
            </a:r>
            <a:r>
              <a:rPr sz="1600" spc="90" dirty="0">
                <a:latin typeface="HY헤드라인M"/>
                <a:cs typeface="HY헤드라인M"/>
              </a:rPr>
              <a:t> </a:t>
            </a:r>
            <a:r>
              <a:rPr sz="1600" spc="-25" dirty="0">
                <a:latin typeface="HY헤드라인M"/>
                <a:cs typeface="HY헤드라인M"/>
              </a:rPr>
              <a:t>기술사 </a:t>
            </a:r>
            <a:r>
              <a:rPr sz="1600" spc="-10" dirty="0">
                <a:latin typeface="HY헤드라인M"/>
                <a:cs typeface="HY헤드라인M"/>
              </a:rPr>
              <a:t>사무소의</a:t>
            </a:r>
            <a:r>
              <a:rPr sz="1600" spc="-90" dirty="0">
                <a:latin typeface="HY헤드라인M"/>
                <a:cs typeface="HY헤드라인M"/>
              </a:rPr>
              <a:t> </a:t>
            </a:r>
            <a:r>
              <a:rPr sz="1600" spc="-10" dirty="0">
                <a:latin typeface="HY헤드라인M"/>
                <a:cs typeface="HY헤드라인M"/>
              </a:rPr>
              <a:t>개설자로</a:t>
            </a:r>
            <a:r>
              <a:rPr sz="1600" spc="-9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등록한</a:t>
            </a:r>
            <a:r>
              <a:rPr sz="1600" spc="-10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자로서</a:t>
            </a:r>
            <a:r>
              <a:rPr sz="1600" spc="-100" dirty="0">
                <a:latin typeface="HY헤드라인M"/>
                <a:cs typeface="HY헤드라인M"/>
              </a:rPr>
              <a:t> </a:t>
            </a:r>
            <a:r>
              <a:rPr sz="1600" spc="-30" dirty="0">
                <a:latin typeface="HY헤드라인M"/>
                <a:cs typeface="HY헤드라인M"/>
              </a:rPr>
              <a:t>통신ㆍ전자ㆍ정보처리</a:t>
            </a:r>
            <a:r>
              <a:rPr sz="1600" spc="-8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등</a:t>
            </a:r>
            <a:r>
              <a:rPr sz="1600" spc="-110" dirty="0">
                <a:latin typeface="HY헤드라인M"/>
                <a:cs typeface="HY헤드라인M"/>
              </a:rPr>
              <a:t> </a:t>
            </a:r>
            <a:r>
              <a:rPr sz="1600" spc="-25" dirty="0">
                <a:latin typeface="HY헤드라인M"/>
                <a:cs typeface="HY헤드라인M"/>
              </a:rPr>
              <a:t>대통령령으로</a:t>
            </a:r>
            <a:r>
              <a:rPr sz="1600" spc="-9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정하는</a:t>
            </a:r>
            <a:r>
              <a:rPr sz="1600" spc="-105" dirty="0">
                <a:latin typeface="HY헤드라인M"/>
                <a:cs typeface="HY헤드라인M"/>
              </a:rPr>
              <a:t> </a:t>
            </a:r>
            <a:r>
              <a:rPr sz="1600" spc="-10" dirty="0">
                <a:latin typeface="HY헤드라인M"/>
                <a:cs typeface="HY헤드라인M"/>
              </a:rPr>
              <a:t>정보통신</a:t>
            </a:r>
            <a:r>
              <a:rPr sz="1600" spc="-9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관련</a:t>
            </a:r>
            <a:r>
              <a:rPr sz="1600" spc="-11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분야의</a:t>
            </a:r>
            <a:r>
              <a:rPr sz="1600" spc="-10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자격을</a:t>
            </a:r>
            <a:r>
              <a:rPr sz="1600" spc="-105" dirty="0">
                <a:latin typeface="HY헤드라인M"/>
                <a:cs typeface="HY헤드라인M"/>
              </a:rPr>
              <a:t> </a:t>
            </a:r>
            <a:r>
              <a:rPr sz="1600" spc="-20" dirty="0">
                <a:latin typeface="HY헤드라인M"/>
                <a:cs typeface="HY헤드라인M"/>
              </a:rPr>
              <a:t>보유하고 </a:t>
            </a:r>
            <a:r>
              <a:rPr sz="1600" dirty="0">
                <a:latin typeface="HY헤드라인M"/>
                <a:cs typeface="HY헤드라인M"/>
              </a:rPr>
              <a:t>용역업을</a:t>
            </a:r>
            <a:r>
              <a:rPr sz="1600" spc="-4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경영하는</a:t>
            </a:r>
            <a:r>
              <a:rPr sz="1600" spc="-50" dirty="0">
                <a:latin typeface="HY헤드라인M"/>
                <a:cs typeface="HY헤드라인M"/>
              </a:rPr>
              <a:t> 자</a:t>
            </a:r>
            <a:endParaRPr sz="1600">
              <a:latin typeface="HY헤드라인M"/>
              <a:cs typeface="HY헤드라인M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C3666F5-DA53-7F76-650D-E9AEB2E54ACF}"/>
              </a:ext>
            </a:extLst>
          </p:cNvPr>
          <p:cNvSpPr/>
          <p:nvPr/>
        </p:nvSpPr>
        <p:spPr>
          <a:xfrm>
            <a:off x="10708149" y="81046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95230" cy="909955"/>
            <a:chOff x="0" y="0"/>
            <a:chExt cx="10095230" cy="909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755" y="275831"/>
              <a:ext cx="8791194" cy="4488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291058"/>
              <a:ext cx="265950" cy="33606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06908" y="3483864"/>
            <a:ext cx="11410315" cy="53213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334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35"/>
              </a:spcBef>
            </a:pP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유지보수·</a:t>
            </a:r>
            <a:r>
              <a:rPr sz="2400" b="1" spc="-1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관리자</a:t>
            </a:r>
            <a:r>
              <a:rPr sz="2400" b="1" spc="-1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선임기준일</a:t>
            </a:r>
            <a:r>
              <a:rPr sz="2400" b="1" spc="-1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(시행규칙</a:t>
            </a:r>
            <a:r>
              <a:rPr sz="2000" b="1" spc="-3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제9조제2항)</a:t>
            </a:r>
            <a:endParaRPr sz="2000">
              <a:latin typeface="HY헤드라인M"/>
              <a:cs typeface="HY헤드라인M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00811" y="4059682"/>
          <a:ext cx="11409680" cy="2234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4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634">
                <a:tc gridSpan="2">
                  <a:txBody>
                    <a:bodyPr/>
                    <a:lstStyle/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1025"/>
                        </a:spcBef>
                        <a:buFont typeface="Wingdings"/>
                        <a:buChar char=""/>
                        <a:tabLst>
                          <a:tab pos="377825" algn="l"/>
                        </a:tabLst>
                      </a:pPr>
                      <a:r>
                        <a:rPr sz="1800" dirty="0">
                          <a:latin typeface="HY헤드라인M"/>
                          <a:cs typeface="HY헤드라인M"/>
                        </a:rPr>
                        <a:t>관리주체는</a:t>
                      </a:r>
                      <a:r>
                        <a:rPr sz="1800" spc="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유지보수·관리자를</a:t>
                      </a:r>
                      <a:r>
                        <a:rPr sz="1800" spc="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다음</a:t>
                      </a:r>
                      <a:r>
                        <a:rPr sz="1800" spc="9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구분에</a:t>
                      </a:r>
                      <a:r>
                        <a:rPr sz="1800" spc="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따른</a:t>
                      </a:r>
                      <a:r>
                        <a:rPr sz="1800" spc="9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기준일로부터</a:t>
                      </a:r>
                      <a:r>
                        <a:rPr sz="1800" spc="8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30일</a:t>
                      </a:r>
                      <a:r>
                        <a:rPr sz="1800" spc="11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이내</a:t>
                      </a:r>
                      <a:r>
                        <a:rPr sz="1800" spc="95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선임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하여야</a:t>
                      </a:r>
                      <a:r>
                        <a:rPr sz="1800" spc="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spc="-50" dirty="0">
                          <a:latin typeface="HY헤드라인M"/>
                          <a:cs typeface="HY헤드라인M"/>
                        </a:rPr>
                        <a:t>함</a:t>
                      </a:r>
                      <a:endParaRPr sz="1800">
                        <a:latin typeface="HY헤드라인M"/>
                        <a:cs typeface="HY헤드라인M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T w="12700">
                      <a:solidFill>
                        <a:srgbClr val="41709C"/>
                      </a:solidFill>
                      <a:prstDash val="solid"/>
                    </a:lnT>
                    <a:lnB w="12700">
                      <a:solidFill>
                        <a:srgbClr val="41709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1709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  <a:tabLst>
                          <a:tab pos="476884" algn="l"/>
                        </a:tabLst>
                      </a:pPr>
                      <a:r>
                        <a:rPr sz="1600" spc="-5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구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	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분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선임기준일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114" dirty="0">
                          <a:latin typeface="HY헤드라인M"/>
                          <a:cs typeface="HY헤드라인M"/>
                        </a:rPr>
                        <a:t>신축·증축·개축·재축</a:t>
                      </a:r>
                      <a:r>
                        <a:rPr sz="1600" spc="-1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및</a:t>
                      </a:r>
                      <a:r>
                        <a:rPr sz="1600" spc="-1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대수선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해당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건축물·시설물</a:t>
                      </a:r>
                      <a:r>
                        <a:rPr sz="16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등의</a:t>
                      </a:r>
                      <a:r>
                        <a:rPr sz="1600" spc="-6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완공일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용도변경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용도변경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사실이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건축물관리대장에</a:t>
                      </a:r>
                      <a:r>
                        <a:rPr sz="16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기재된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날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spc="-110" dirty="0">
                          <a:latin typeface="HY헤드라인M"/>
                          <a:cs typeface="HY헤드라인M"/>
                        </a:rPr>
                        <a:t>유지보수·관리업무</a:t>
                      </a:r>
                      <a:r>
                        <a:rPr sz="1600" spc="-1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위탁</a:t>
                      </a:r>
                      <a:r>
                        <a:rPr sz="1600" spc="-1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계약</a:t>
                      </a:r>
                      <a:r>
                        <a:rPr sz="1600" spc="-1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해지</a:t>
                      </a:r>
                      <a:r>
                        <a:rPr sz="1600" spc="-1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또는</a:t>
                      </a:r>
                      <a:r>
                        <a:rPr sz="1600" spc="-1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종료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유지보수·관리업무의</a:t>
                      </a:r>
                      <a:r>
                        <a:rPr sz="16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위탁</a:t>
                      </a: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계약</a:t>
                      </a: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해지·종료일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spc="-110" dirty="0">
                          <a:latin typeface="HY헤드라인M"/>
                          <a:cs typeface="HY헤드라인M"/>
                        </a:rPr>
                        <a:t>유지보수·관리자의</a:t>
                      </a:r>
                      <a:r>
                        <a:rPr sz="1600" spc="-1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해임</a:t>
                      </a:r>
                      <a:r>
                        <a:rPr sz="1600" spc="-1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60" dirty="0">
                          <a:latin typeface="HY헤드라인M"/>
                          <a:cs typeface="HY헤드라인M"/>
                        </a:rPr>
                        <a:t>(법</a:t>
                      </a:r>
                      <a:r>
                        <a:rPr sz="1400" spc="-18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10" dirty="0">
                          <a:latin typeface="HY헤드라인M"/>
                          <a:cs typeface="HY헤드라인M"/>
                        </a:rPr>
                        <a:t>37조의4제5항)</a:t>
                      </a:r>
                      <a:endParaRPr sz="1400">
                        <a:latin typeface="HY헤드라인M"/>
                        <a:cs typeface="HY헤드라인M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유지보수</a:t>
                      </a:r>
                      <a:r>
                        <a:rPr sz="16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관리자를</a:t>
                      </a:r>
                      <a:r>
                        <a:rPr sz="16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해임한</a:t>
                      </a:r>
                      <a:r>
                        <a:rPr sz="16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날</a:t>
                      </a:r>
                      <a:endParaRPr sz="1600" dirty="0">
                        <a:latin typeface="HY헤드라인M"/>
                        <a:cs typeface="HY헤드라인M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00811" y="1104646"/>
          <a:ext cx="11411584" cy="2292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5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7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610">
                <a:tc gridSpan="3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유지보수·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관리자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선임기준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(시행규칙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별표)</a:t>
                      </a:r>
                      <a:endParaRPr sz="2000">
                        <a:latin typeface="HY헤드라인M"/>
                        <a:cs typeface="HY헤드라인M"/>
                      </a:endParaRPr>
                    </a:p>
                  </a:txBody>
                  <a:tcPr marL="0" marR="0" marT="9144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  <a:tabLst>
                          <a:tab pos="474980" algn="l"/>
                        </a:tabLst>
                      </a:pPr>
                      <a:r>
                        <a:rPr sz="1600" spc="-5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구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	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분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2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선임자격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2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선임인원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90" dirty="0">
                          <a:latin typeface="HY헤드라인M"/>
                          <a:cs typeface="HY헤드라인M"/>
                        </a:rPr>
                        <a:t>연면적</a:t>
                      </a:r>
                      <a:r>
                        <a:rPr sz="1600" spc="-1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20" dirty="0">
                          <a:latin typeface="HY헤드라인M"/>
                          <a:cs typeface="HY헤드라인M"/>
                        </a:rPr>
                        <a:t>6만</a:t>
                      </a:r>
                      <a:r>
                        <a:rPr sz="1600" spc="-110" dirty="0">
                          <a:latin typeface="맑은 고딕"/>
                          <a:cs typeface="맑은 고딕"/>
                        </a:rPr>
                        <a:t>㎡ 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이상</a:t>
                      </a:r>
                      <a:r>
                        <a:rPr sz="1600" spc="-1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건축물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특급기술자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1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14509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90" dirty="0">
                          <a:latin typeface="HY헤드라인M"/>
                          <a:cs typeface="HY헤드라인M"/>
                        </a:rPr>
                        <a:t>연면적</a:t>
                      </a:r>
                      <a:r>
                        <a:rPr sz="1600" spc="-1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20" dirty="0">
                          <a:latin typeface="HY헤드라인M"/>
                          <a:cs typeface="HY헤드라인M"/>
                        </a:rPr>
                        <a:t>3만</a:t>
                      </a:r>
                      <a:r>
                        <a:rPr sz="1600" spc="-110" dirty="0">
                          <a:latin typeface="맑은 고딕"/>
                          <a:cs typeface="맑은 고딕"/>
                        </a:rPr>
                        <a:t>㎡ 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이상</a:t>
                      </a:r>
                      <a:r>
                        <a:rPr sz="1600" spc="-1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20" dirty="0">
                          <a:latin typeface="HY헤드라인M"/>
                          <a:cs typeface="HY헤드라인M"/>
                        </a:rPr>
                        <a:t>6만</a:t>
                      </a:r>
                      <a:r>
                        <a:rPr sz="1600" spc="-114" dirty="0">
                          <a:latin typeface="맑은 고딕"/>
                          <a:cs typeface="맑은 고딕"/>
                        </a:rPr>
                        <a:t>㎡ 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미만</a:t>
                      </a:r>
                      <a:r>
                        <a:rPr sz="1600" spc="-1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건축물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고급기술자</a:t>
                      </a:r>
                      <a:r>
                        <a:rPr sz="1600" spc="-6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이상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1</a:t>
                      </a:r>
                      <a:endParaRPr sz="1600" dirty="0">
                        <a:latin typeface="HY헤드라인M"/>
                        <a:cs typeface="HY헤드라인M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R="46164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90" dirty="0">
                          <a:latin typeface="HY헤드라인M"/>
                          <a:cs typeface="HY헤드라인M"/>
                        </a:rPr>
                        <a:t>연면적</a:t>
                      </a:r>
                      <a:r>
                        <a:rPr sz="1600" spc="-1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20" dirty="0">
                          <a:latin typeface="HY헤드라인M"/>
                          <a:cs typeface="HY헤드라인M"/>
                        </a:rPr>
                        <a:t>1만5천</a:t>
                      </a:r>
                      <a:r>
                        <a:rPr sz="1600" spc="-114" dirty="0">
                          <a:latin typeface="맑은 고딕"/>
                          <a:cs typeface="맑은 고딕"/>
                        </a:rPr>
                        <a:t>㎡ 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이상</a:t>
                      </a:r>
                      <a:r>
                        <a:rPr sz="1600" spc="-1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20" dirty="0">
                          <a:latin typeface="HY헤드라인M"/>
                          <a:cs typeface="HY헤드라인M"/>
                        </a:rPr>
                        <a:t>3만</a:t>
                      </a:r>
                      <a:r>
                        <a:rPr sz="1600" spc="-114" dirty="0">
                          <a:latin typeface="맑은 고딕"/>
                          <a:cs typeface="맑은 고딕"/>
                        </a:rPr>
                        <a:t>㎡ 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미만</a:t>
                      </a:r>
                      <a:r>
                        <a:rPr sz="1600" spc="-1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건축물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중급기술자</a:t>
                      </a:r>
                      <a:r>
                        <a:rPr sz="1600" spc="-6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이상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1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R="46164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600" spc="-90" dirty="0">
                          <a:latin typeface="HY헤드라인M"/>
                          <a:cs typeface="HY헤드라인M"/>
                        </a:rPr>
                        <a:t>연면적</a:t>
                      </a:r>
                      <a:r>
                        <a:rPr sz="1600" spc="-1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20" dirty="0">
                          <a:latin typeface="HY헤드라인M"/>
                          <a:cs typeface="HY헤드라인M"/>
                        </a:rPr>
                        <a:t>5천</a:t>
                      </a:r>
                      <a:r>
                        <a:rPr sz="1600" spc="-110" dirty="0">
                          <a:latin typeface="맑은 고딕"/>
                          <a:cs typeface="맑은 고딕"/>
                        </a:rPr>
                        <a:t>㎡ 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이상</a:t>
                      </a:r>
                      <a:r>
                        <a:rPr sz="1600" spc="-1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20" dirty="0">
                          <a:latin typeface="HY헤드라인M"/>
                          <a:cs typeface="HY헤드라인M"/>
                        </a:rPr>
                        <a:t>1만5천</a:t>
                      </a:r>
                      <a:r>
                        <a:rPr sz="1600" spc="-114" dirty="0">
                          <a:latin typeface="맑은 고딕"/>
                          <a:cs typeface="맑은 고딕"/>
                        </a:rPr>
                        <a:t>㎡ 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미만</a:t>
                      </a:r>
                      <a:r>
                        <a:rPr sz="1600" spc="-1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건축물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초급기술자</a:t>
                      </a:r>
                      <a:r>
                        <a:rPr sz="1600" spc="-6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이상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1</a:t>
                      </a:r>
                      <a:endParaRPr sz="1600" dirty="0">
                        <a:latin typeface="HY헤드라인M"/>
                        <a:cs typeface="HY헤드라인M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Freeform 8">
            <a:extLst>
              <a:ext uri="{FF2B5EF4-FFF2-40B4-BE49-F238E27FC236}">
                <a16:creationId xmlns:a16="http://schemas.microsoft.com/office/drawing/2014/main" id="{2651DE3D-41E2-6327-ACF7-14EAC1695DC3}"/>
              </a:ext>
            </a:extLst>
          </p:cNvPr>
          <p:cNvSpPr/>
          <p:nvPr/>
        </p:nvSpPr>
        <p:spPr>
          <a:xfrm>
            <a:off x="10708149" y="55625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5755" y="275831"/>
            <a:ext cx="8791194" cy="44883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563" y="291058"/>
            <a:ext cx="265950" cy="33606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6908" y="2453639"/>
            <a:ext cx="11410315" cy="53213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730"/>
              </a:spcBef>
            </a:pP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기존</a:t>
            </a:r>
            <a:r>
              <a:rPr sz="2400" b="1" spc="-1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건축물에</a:t>
            </a:r>
            <a:r>
              <a:rPr sz="24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대한</a:t>
            </a:r>
            <a:r>
              <a:rPr sz="2400" b="1" spc="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특례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(시행령</a:t>
            </a:r>
            <a:r>
              <a:rPr sz="2000" b="1" spc="-2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부칙</a:t>
            </a:r>
            <a:r>
              <a:rPr sz="2000" b="1" spc="-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제2조)</a:t>
            </a:r>
            <a:endParaRPr sz="2000">
              <a:latin typeface="HY헤드라인M"/>
              <a:cs typeface="HY헤드라인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6908" y="1057655"/>
            <a:ext cx="11410315" cy="53213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730"/>
              </a:spcBef>
            </a:pP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유지보수·</a:t>
            </a:r>
            <a:r>
              <a:rPr sz="2400" b="1" spc="-1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관리자</a:t>
            </a:r>
            <a:r>
              <a:rPr sz="2400" b="1" spc="-1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중복</a:t>
            </a:r>
            <a:r>
              <a:rPr sz="2400" b="1" spc="-1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선임기준</a:t>
            </a:r>
            <a:r>
              <a:rPr sz="2400" b="1" spc="-3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(시행규칙</a:t>
            </a:r>
            <a:r>
              <a:rPr sz="2000" b="1" spc="-4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제9조제3항)</a:t>
            </a:r>
            <a:endParaRPr sz="2000">
              <a:latin typeface="HY헤드라인M"/>
              <a:cs typeface="HY헤드라인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908" y="1639823"/>
            <a:ext cx="11410315" cy="756285"/>
          </a:xfrm>
          <a:prstGeom prst="rect">
            <a:avLst/>
          </a:prstGeom>
          <a:solidFill>
            <a:srgbClr val="FFF1CC"/>
          </a:solidFill>
          <a:ln w="12192">
            <a:solidFill>
              <a:srgbClr val="41709C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433705" marR="860425" indent="-342265">
              <a:lnSpc>
                <a:spcPct val="106100"/>
              </a:lnSpc>
              <a:spcBef>
                <a:spcPts val="470"/>
              </a:spcBef>
              <a:buFont typeface="Wingdings"/>
              <a:buChar char=""/>
              <a:tabLst>
                <a:tab pos="472440" algn="l"/>
              </a:tabLst>
            </a:pPr>
            <a:r>
              <a:rPr sz="1800" dirty="0">
                <a:latin typeface="HY헤드라인M"/>
                <a:cs typeface="HY헤드라인M"/>
              </a:rPr>
              <a:t>관리주체가 유지보수·관리자를 직접 고용하거나 유지보수 등의 업무를 공사업자에게 위탁한 </a:t>
            </a:r>
            <a:r>
              <a:rPr sz="1800" spc="-25" dirty="0">
                <a:latin typeface="HY헤드라인M"/>
                <a:cs typeface="HY헤드라인M"/>
              </a:rPr>
              <a:t>경우, 	</a:t>
            </a:r>
            <a:r>
              <a:rPr sz="1800" b="1" dirty="0">
                <a:solidFill>
                  <a:srgbClr val="FF0000"/>
                </a:solidFill>
                <a:latin typeface="HY헤드라인M"/>
                <a:cs typeface="HY헤드라인M"/>
              </a:rPr>
              <a:t>1명의</a:t>
            </a:r>
            <a:r>
              <a:rPr sz="1800" b="1" spc="-3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800" b="1" dirty="0">
                <a:solidFill>
                  <a:srgbClr val="FF0000"/>
                </a:solidFill>
                <a:latin typeface="HY헤드라인M"/>
                <a:cs typeface="HY헤드라인M"/>
              </a:rPr>
              <a:t>관리자가</a:t>
            </a:r>
            <a:r>
              <a:rPr sz="1800" b="1" spc="-1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800" b="1" dirty="0">
                <a:solidFill>
                  <a:srgbClr val="FF0000"/>
                </a:solidFill>
                <a:latin typeface="HY헤드라인M"/>
                <a:cs typeface="HY헤드라인M"/>
              </a:rPr>
              <a:t>최대</a:t>
            </a:r>
            <a:r>
              <a:rPr sz="1800" b="1" spc="-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800" b="1" dirty="0">
                <a:solidFill>
                  <a:srgbClr val="FF0000"/>
                </a:solidFill>
                <a:latin typeface="HY헤드라인M"/>
                <a:cs typeface="HY헤드라인M"/>
              </a:rPr>
              <a:t>5개의</a:t>
            </a:r>
            <a:r>
              <a:rPr sz="1800" b="1" spc="-1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800" b="1" dirty="0">
                <a:solidFill>
                  <a:srgbClr val="FF0000"/>
                </a:solidFill>
                <a:latin typeface="HY헤드라인M"/>
                <a:cs typeface="HY헤드라인M"/>
              </a:rPr>
              <a:t>건축물에</a:t>
            </a:r>
            <a:r>
              <a:rPr sz="1800" b="1" spc="-1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800" b="1" dirty="0">
                <a:solidFill>
                  <a:srgbClr val="FF0000"/>
                </a:solidFill>
                <a:latin typeface="HY헤드라인M"/>
                <a:cs typeface="HY헤드라인M"/>
              </a:rPr>
              <a:t>중복선임</a:t>
            </a:r>
            <a:r>
              <a:rPr sz="1800" b="1" spc="-25" dirty="0">
                <a:solidFill>
                  <a:srgbClr val="FF0000"/>
                </a:solidFill>
                <a:latin typeface="HY헤드라인M"/>
                <a:cs typeface="HY헤드라인M"/>
              </a:rPr>
              <a:t> 가능</a:t>
            </a:r>
            <a:endParaRPr sz="1800">
              <a:latin typeface="HY헤드라인M"/>
              <a:cs typeface="HY헤드라인M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00811" y="3037077"/>
          <a:ext cx="11410949" cy="3265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95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5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4795">
                <a:tc gridSpan="2">
                  <a:txBody>
                    <a:bodyPr/>
                    <a:lstStyle/>
                    <a:p>
                      <a:pPr marL="377825" marR="135255" indent="-287020">
                        <a:lnSpc>
                          <a:spcPct val="125000"/>
                        </a:lnSpc>
                        <a:spcBef>
                          <a:spcPts val="240"/>
                        </a:spcBef>
                        <a:buFont typeface="Wingdings"/>
                        <a:buChar char=""/>
                        <a:tabLst>
                          <a:tab pos="377825" algn="l"/>
                        </a:tabLst>
                      </a:pPr>
                      <a:r>
                        <a:rPr sz="1800" dirty="0">
                          <a:latin typeface="HY헤드라인M"/>
                          <a:cs typeface="HY헤드라인M"/>
                        </a:rPr>
                        <a:t>기존</a:t>
                      </a:r>
                      <a:r>
                        <a:rPr sz="1800" spc="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건축물</a:t>
                      </a:r>
                      <a:r>
                        <a:rPr sz="1800" spc="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중</a:t>
                      </a:r>
                      <a:r>
                        <a:rPr sz="1800" spc="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유지보수·관리</a:t>
                      </a:r>
                      <a:r>
                        <a:rPr sz="1800" spc="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준수</a:t>
                      </a:r>
                      <a:r>
                        <a:rPr sz="1800" spc="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대상이</a:t>
                      </a:r>
                      <a:r>
                        <a:rPr sz="1800" spc="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되는</a:t>
                      </a:r>
                      <a:r>
                        <a:rPr sz="1800" spc="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건축물은</a:t>
                      </a:r>
                      <a:r>
                        <a:rPr sz="1800" spc="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아래</a:t>
                      </a:r>
                      <a:r>
                        <a:rPr sz="1800" spc="8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표에</a:t>
                      </a:r>
                      <a:r>
                        <a:rPr sz="1800" spc="75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해당하는</a:t>
                      </a:r>
                      <a:r>
                        <a:rPr sz="1800" spc="75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날까지는</a:t>
                      </a:r>
                      <a:r>
                        <a:rPr sz="1800" spc="6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spc="-1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유지보수·관리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기준을</a:t>
                      </a:r>
                      <a:r>
                        <a:rPr sz="1800" spc="8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준수하고</a:t>
                      </a:r>
                      <a:r>
                        <a:rPr sz="1800" spc="6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정보통신설비</a:t>
                      </a:r>
                      <a:r>
                        <a:rPr sz="1800" spc="7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유지보수·관리자를</a:t>
                      </a:r>
                      <a:r>
                        <a:rPr sz="1800" spc="3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선임한</a:t>
                      </a:r>
                      <a:r>
                        <a:rPr sz="1800" spc="35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것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으로</a:t>
                      </a:r>
                      <a:r>
                        <a:rPr sz="1800" spc="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spc="-50" dirty="0">
                          <a:latin typeface="HY헤드라인M"/>
                          <a:cs typeface="HY헤드라인M"/>
                        </a:rPr>
                        <a:t>봄</a:t>
                      </a:r>
                      <a:endParaRPr sz="1800" dirty="0">
                        <a:latin typeface="HY헤드라인M"/>
                        <a:cs typeface="HY헤드라인M"/>
                      </a:endParaRPr>
                    </a:p>
                    <a:p>
                      <a:pPr marL="377825" marR="231140" indent="-287020">
                        <a:lnSpc>
                          <a:spcPct val="125000"/>
                        </a:lnSpc>
                        <a:spcBef>
                          <a:spcPts val="5"/>
                        </a:spcBef>
                        <a:buFont typeface="Wingdings"/>
                        <a:buChar char=""/>
                        <a:tabLst>
                          <a:tab pos="377825" algn="l"/>
                        </a:tabLst>
                      </a:pPr>
                      <a:r>
                        <a:rPr sz="1800" dirty="0">
                          <a:latin typeface="HY헤드라인M"/>
                          <a:cs typeface="HY헤드라인M"/>
                        </a:rPr>
                        <a:t>따라서</a:t>
                      </a:r>
                      <a:r>
                        <a:rPr sz="1800" spc="-10" dirty="0">
                          <a:latin typeface="HY헤드라인M"/>
                          <a:cs typeface="HY헤드라인M"/>
                        </a:rPr>
                        <a:t>, 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유지보수·관리</a:t>
                      </a:r>
                      <a:r>
                        <a:rPr sz="1800" spc="-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준수</a:t>
                      </a:r>
                      <a:r>
                        <a:rPr sz="1800" spc="-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대상이</a:t>
                      </a:r>
                      <a:r>
                        <a:rPr sz="18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되는</a:t>
                      </a:r>
                      <a:r>
                        <a:rPr sz="1800" spc="-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건축물은「정보통신공사업법」제37조4제2항에</a:t>
                      </a:r>
                      <a:r>
                        <a:rPr sz="1800" spc="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따라</a:t>
                      </a:r>
                      <a:r>
                        <a:rPr sz="18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아래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spc="-25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표에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해당하는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기한일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다음날로부터 30일</a:t>
                      </a:r>
                      <a:r>
                        <a:rPr sz="1800" spc="5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이내 유지보수·관리자를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선임</a:t>
                      </a:r>
                      <a:r>
                        <a:rPr sz="1800" dirty="0">
                          <a:latin typeface="HY헤드라인M"/>
                          <a:cs typeface="HY헤드라인M"/>
                        </a:rPr>
                        <a:t>하여야</a:t>
                      </a:r>
                      <a:r>
                        <a:rPr sz="1800" spc="-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800" spc="-50" dirty="0">
                          <a:latin typeface="HY헤드라인M"/>
                          <a:cs typeface="HY헤드라인M"/>
                        </a:rPr>
                        <a:t>함</a:t>
                      </a:r>
                      <a:endParaRPr sz="1800" dirty="0">
                        <a:latin typeface="HY헤드라인M"/>
                        <a:cs typeface="HY헤드라인M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T w="12700">
                      <a:solidFill>
                        <a:srgbClr val="41709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5"/>
                        </a:spcBef>
                        <a:tabLst>
                          <a:tab pos="476884" algn="l"/>
                        </a:tabLst>
                      </a:pPr>
                      <a:r>
                        <a:rPr sz="1600" spc="-5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구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	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분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5"/>
                        </a:spcBef>
                        <a:tabLst>
                          <a:tab pos="341630" algn="l"/>
                        </a:tabLst>
                      </a:pPr>
                      <a:r>
                        <a:rPr sz="1600" spc="-5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기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	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한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1789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연면적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3만</a:t>
                      </a:r>
                      <a:r>
                        <a:rPr sz="1600" spc="-30" dirty="0">
                          <a:latin typeface="맑은 고딕"/>
                          <a:cs typeface="맑은 고딕"/>
                        </a:rPr>
                        <a:t>㎡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이상의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 건축물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2273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409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2025.</a:t>
                      </a:r>
                      <a:r>
                        <a:rPr sz="16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7.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 18.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  <a:p>
                      <a:pPr marL="92075">
                        <a:lnSpc>
                          <a:spcPts val="1435"/>
                        </a:lnSpc>
                      </a:pPr>
                      <a:r>
                        <a:rPr sz="1200" dirty="0">
                          <a:latin typeface="HY헤드라인M"/>
                          <a:cs typeface="HY헤드라인M"/>
                        </a:rPr>
                        <a:t>※</a:t>
                      </a:r>
                      <a:r>
                        <a:rPr sz="1200" spc="-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spc="-20" dirty="0">
                          <a:latin typeface="HY헤드라인M"/>
                          <a:cs typeface="HY헤드라인M"/>
                        </a:rPr>
                        <a:t>관리주체의</a:t>
                      </a:r>
                      <a:r>
                        <a:rPr sz="1200" spc="-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부담</a:t>
                      </a:r>
                      <a:r>
                        <a:rPr sz="1200" spc="-55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완화</a:t>
                      </a:r>
                      <a:r>
                        <a:rPr sz="1200" spc="-65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및</a:t>
                      </a:r>
                      <a:r>
                        <a:rPr sz="1200" spc="-7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혼란</a:t>
                      </a:r>
                      <a:r>
                        <a:rPr sz="1200" spc="-65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spc="-1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최소화를</a:t>
                      </a:r>
                      <a:r>
                        <a:rPr sz="1200" spc="-55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위해</a:t>
                      </a:r>
                      <a:r>
                        <a:rPr sz="1200" spc="-5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spc="-1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‘26.1.18까지</a:t>
                      </a:r>
                      <a:endParaRPr sz="1200">
                        <a:latin typeface="HY헤드라인M"/>
                        <a:cs typeface="HY헤드라인M"/>
                      </a:endParaRPr>
                    </a:p>
                    <a:p>
                      <a:pPr marL="285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관리자를</a:t>
                      </a:r>
                      <a:r>
                        <a:rPr sz="1200" spc="-85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spc="-1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선임</a:t>
                      </a:r>
                      <a:r>
                        <a:rPr sz="1200" spc="-10" dirty="0">
                          <a:latin typeface="HY헤드라인M"/>
                          <a:cs typeface="HY헤드라인M"/>
                        </a:rPr>
                        <a:t>하는</a:t>
                      </a:r>
                      <a:r>
                        <a:rPr sz="12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spc="-10" dirty="0">
                          <a:latin typeface="HY헤드라인M"/>
                          <a:cs typeface="HY헤드라인M"/>
                        </a:rPr>
                        <a:t>관리주체에</a:t>
                      </a:r>
                      <a:r>
                        <a:rPr sz="12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spc="-10" dirty="0">
                          <a:latin typeface="HY헤드라인M"/>
                          <a:cs typeface="HY헤드라인M"/>
                        </a:rPr>
                        <a:t>대해서는</a:t>
                      </a:r>
                      <a:r>
                        <a:rPr sz="12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과태료</a:t>
                      </a:r>
                      <a:r>
                        <a:rPr sz="1200" spc="-7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spc="-25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면제</a:t>
                      </a:r>
                      <a:endParaRPr sz="1200">
                        <a:latin typeface="HY헤드라인M"/>
                        <a:cs typeface="HY헤드라인M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5849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연면적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1만</a:t>
                      </a:r>
                      <a:r>
                        <a:rPr sz="1600" spc="-25" dirty="0">
                          <a:latin typeface="맑은 고딕"/>
                          <a:cs typeface="맑은 고딕"/>
                        </a:rPr>
                        <a:t>㎡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이상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3만</a:t>
                      </a:r>
                      <a:r>
                        <a:rPr sz="1600" spc="-25" dirty="0">
                          <a:latin typeface="맑은 고딕"/>
                          <a:cs typeface="맑은 고딕"/>
                        </a:rPr>
                        <a:t>㎡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미만의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건축물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2026.</a:t>
                      </a:r>
                      <a:r>
                        <a:rPr sz="16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7.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 18.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5849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연면적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5천</a:t>
                      </a:r>
                      <a:r>
                        <a:rPr sz="1600" spc="-25" dirty="0">
                          <a:latin typeface="맑은 고딕"/>
                          <a:cs typeface="맑은 고딕"/>
                        </a:rPr>
                        <a:t>㎡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이상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1만</a:t>
                      </a:r>
                      <a:r>
                        <a:rPr sz="1600" spc="-25" dirty="0">
                          <a:latin typeface="맑은 고딕"/>
                          <a:cs typeface="맑은 고딕"/>
                        </a:rPr>
                        <a:t>㎡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미만의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건축물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2027.</a:t>
                      </a:r>
                      <a:r>
                        <a:rPr sz="16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7.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 18.</a:t>
                      </a:r>
                      <a:endParaRPr sz="1600" dirty="0">
                        <a:latin typeface="HY헤드라인M"/>
                        <a:cs typeface="HY헤드라인M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reeform 8">
            <a:extLst>
              <a:ext uri="{FF2B5EF4-FFF2-40B4-BE49-F238E27FC236}">
                <a16:creationId xmlns:a16="http://schemas.microsoft.com/office/drawing/2014/main" id="{8EAE94CC-F546-999E-43FD-2C5DB608D411}"/>
              </a:ext>
            </a:extLst>
          </p:cNvPr>
          <p:cNvSpPr/>
          <p:nvPr/>
        </p:nvSpPr>
        <p:spPr>
          <a:xfrm>
            <a:off x="10632540" y="81046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95230" cy="909955"/>
            <a:chOff x="0" y="0"/>
            <a:chExt cx="10095230" cy="909955"/>
          </a:xfrm>
        </p:grpSpPr>
        <p:pic>
          <p:nvPicPr>
            <p:cNvPr id="3" name="object 3"/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095755" y="275831"/>
              <a:ext cx="8791194" cy="4488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321563" y="291058"/>
              <a:ext cx="265950" cy="3360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908" y="1088136"/>
            <a:ext cx="11410315" cy="53213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730"/>
              </a:spcBef>
              <a:tabLst>
                <a:tab pos="2298065" algn="l"/>
              </a:tabLst>
            </a:pPr>
            <a:r>
              <a:rPr sz="24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유지보수·관리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	및</a:t>
            </a:r>
            <a:r>
              <a:rPr sz="24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성능점검</a:t>
            </a:r>
            <a:endParaRPr sz="2400">
              <a:latin typeface="HY헤드라인M"/>
              <a:cs typeface="HY헤드라인M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00811" y="1746885"/>
          <a:ext cx="11409044" cy="4509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1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1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  <a:tabLst>
                          <a:tab pos="339725" algn="l"/>
                        </a:tabLst>
                      </a:pPr>
                      <a:r>
                        <a:rPr sz="1600" spc="-5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구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	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분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유지보수·관리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600" spc="-2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성능점검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공통사항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215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sz="1600" spc="-45" dirty="0">
                          <a:latin typeface="HY헤드라인M"/>
                          <a:cs typeface="HY헤드라인M"/>
                        </a:rPr>
                        <a:t>고시</a:t>
                      </a:r>
                      <a:r>
                        <a:rPr sz="1600" spc="-8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제7조의</a:t>
                      </a:r>
                      <a:r>
                        <a:rPr sz="1600" spc="-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사항을</a:t>
                      </a:r>
                      <a:r>
                        <a:rPr sz="1600" spc="-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반영하여</a:t>
                      </a:r>
                      <a:r>
                        <a:rPr sz="1600" spc="-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유지보수·관리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및</a:t>
                      </a:r>
                      <a:r>
                        <a:rPr sz="1600" spc="-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성능점검</a:t>
                      </a:r>
                      <a:r>
                        <a:rPr sz="1600" spc="-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45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계획</a:t>
                      </a:r>
                      <a:r>
                        <a:rPr sz="1600" spc="-8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수립</a:t>
                      </a:r>
                      <a:endParaRPr sz="1600" dirty="0">
                        <a:latin typeface="HY헤드라인M"/>
                        <a:cs typeface="HY헤드라인M"/>
                      </a:endParaRPr>
                    </a:p>
                  </a:txBody>
                  <a:tcPr marL="0" marR="0" marT="215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544195" algn="l"/>
                        </a:tabLst>
                      </a:pP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내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	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용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3040" marR="55880" indent="-129539">
                        <a:lnSpc>
                          <a:spcPct val="150100"/>
                        </a:lnSpc>
                        <a:spcBef>
                          <a:spcPts val="425"/>
                        </a:spcBef>
                      </a:pP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정보통신설비의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기능을</a:t>
                      </a:r>
                      <a:r>
                        <a:rPr sz="1600" spc="-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유지하고</a:t>
                      </a:r>
                      <a:r>
                        <a:rPr sz="1600" spc="-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이용자의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편의와</a:t>
                      </a:r>
                      <a:r>
                        <a:rPr sz="1600" spc="-8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안정을 </a:t>
                      </a: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확보하기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45" dirty="0">
                          <a:latin typeface="HY헤드라인M"/>
                          <a:cs typeface="HY헤드라인M"/>
                        </a:rPr>
                        <a:t>위해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정보통신설비를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65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일상적으로</a:t>
                      </a:r>
                      <a:r>
                        <a:rPr sz="1600" spc="-6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보수·관리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spc="-65" dirty="0">
                          <a:latin typeface="HY헤드라인M"/>
                          <a:cs typeface="HY헤드라인M"/>
                        </a:rPr>
                        <a:t>정보통신설비의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운전·운용</a:t>
                      </a:r>
                      <a:r>
                        <a:rPr sz="1600" spc="-8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등에</a:t>
                      </a:r>
                      <a:r>
                        <a:rPr sz="1600" spc="-8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5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필요한</a:t>
                      </a:r>
                      <a:r>
                        <a:rPr sz="1600" spc="-8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6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성능을</a:t>
                      </a:r>
                      <a:r>
                        <a:rPr sz="1600" spc="-8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점검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3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수행주체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09245" indent="-229870">
                        <a:lnSpc>
                          <a:spcPct val="100000"/>
                        </a:lnSpc>
                        <a:buAutoNum type="arabicPeriod"/>
                        <a:tabLst>
                          <a:tab pos="309245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관리주체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[연면적</a:t>
                      </a:r>
                      <a:r>
                        <a:rPr sz="14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규모에</a:t>
                      </a:r>
                      <a:r>
                        <a:rPr sz="14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따른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유지보수·관리자</a:t>
                      </a:r>
                      <a:r>
                        <a:rPr sz="14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선임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)</a:t>
                      </a:r>
                      <a:endParaRPr sz="1400">
                        <a:latin typeface="HY헤드라인M"/>
                        <a:cs typeface="HY헤드라인M"/>
                      </a:endParaRPr>
                    </a:p>
                    <a:p>
                      <a:pPr marL="309245" indent="-229870">
                        <a:lnSpc>
                          <a:spcPct val="100000"/>
                        </a:lnSpc>
                        <a:spcBef>
                          <a:spcPts val="445"/>
                        </a:spcBef>
                        <a:buAutoNum type="arabicPeriod"/>
                        <a:tabLst>
                          <a:tab pos="309245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위탁</a:t>
                      </a:r>
                      <a:r>
                        <a:rPr sz="16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: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정보통신공사업자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(관리주체를</a:t>
                      </a:r>
                      <a:r>
                        <a:rPr sz="1400" spc="-3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대신하여</a:t>
                      </a:r>
                      <a:r>
                        <a:rPr sz="1400" spc="-3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유지보수·관리자</a:t>
                      </a:r>
                      <a:r>
                        <a:rPr sz="1400" spc="-4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25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선임)</a:t>
                      </a:r>
                      <a:endParaRPr sz="1400">
                        <a:latin typeface="HY헤드라인M"/>
                        <a:cs typeface="HY헤드라인M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09880" indent="-229870">
                        <a:lnSpc>
                          <a:spcPct val="100000"/>
                        </a:lnSpc>
                        <a:buAutoNum type="arabicPeriod"/>
                        <a:tabLst>
                          <a:tab pos="309880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관리주체</a:t>
                      </a:r>
                      <a:r>
                        <a:rPr sz="1600" spc="-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(연면적</a:t>
                      </a:r>
                      <a:r>
                        <a:rPr sz="14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규모에</a:t>
                      </a:r>
                      <a:r>
                        <a:rPr sz="14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따른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정보통신기술자</a:t>
                      </a:r>
                      <a:r>
                        <a:rPr sz="14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고용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)</a:t>
                      </a:r>
                      <a:endParaRPr sz="1400">
                        <a:latin typeface="HY헤드라인M"/>
                        <a:cs typeface="HY헤드라인M"/>
                      </a:endParaRPr>
                    </a:p>
                    <a:p>
                      <a:pPr marL="309880" indent="-229870">
                        <a:lnSpc>
                          <a:spcPct val="100000"/>
                        </a:lnSpc>
                        <a:spcBef>
                          <a:spcPts val="960"/>
                        </a:spcBef>
                        <a:buAutoNum type="arabicPeriod"/>
                        <a:tabLst>
                          <a:tab pos="309880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대행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: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정보통신공사업자,</a:t>
                      </a:r>
                      <a:r>
                        <a:rPr sz="16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용역업자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실시주기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97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반기별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1회</a:t>
                      </a:r>
                      <a:r>
                        <a:rPr sz="16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이상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97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연</a:t>
                      </a:r>
                      <a:r>
                        <a:rPr sz="16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1회</a:t>
                      </a:r>
                      <a:r>
                        <a:rPr sz="16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이상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97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주요업무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09245" indent="-229870">
                        <a:lnSpc>
                          <a:spcPct val="100000"/>
                        </a:lnSpc>
                        <a:spcBef>
                          <a:spcPts val="1355"/>
                        </a:spcBef>
                        <a:buAutoNum type="arabicPeriod"/>
                        <a:tabLst>
                          <a:tab pos="309245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설비의</a:t>
                      </a:r>
                      <a:r>
                        <a:rPr sz="16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외관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기능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및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안전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상태</a:t>
                      </a:r>
                      <a:r>
                        <a:rPr sz="16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점검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  <a:p>
                      <a:pPr marL="309245" indent="-229870">
                        <a:lnSpc>
                          <a:spcPct val="100000"/>
                        </a:lnSpc>
                        <a:spcBef>
                          <a:spcPts val="960"/>
                        </a:spcBef>
                        <a:buAutoNum type="arabicPeriod"/>
                        <a:tabLst>
                          <a:tab pos="309245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정보통신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유지보수·관리</a:t>
                      </a: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점검표에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점검결과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기록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09880" indent="-229870">
                        <a:lnSpc>
                          <a:spcPct val="100000"/>
                        </a:lnSpc>
                        <a:spcBef>
                          <a:spcPts val="1355"/>
                        </a:spcBef>
                        <a:buAutoNum type="arabicPeriod"/>
                        <a:tabLst>
                          <a:tab pos="309880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정보통신설비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성능점검표</a:t>
                      </a:r>
                      <a:r>
                        <a:rPr sz="16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결과</a:t>
                      </a:r>
                      <a:r>
                        <a:rPr sz="16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기록</a:t>
                      </a:r>
                      <a:r>
                        <a:rPr sz="16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및</a:t>
                      </a:r>
                      <a:r>
                        <a:rPr sz="16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보존</a:t>
                      </a:r>
                      <a:r>
                        <a:rPr sz="16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20" dirty="0">
                          <a:latin typeface="HY헤드라인M"/>
                          <a:cs typeface="HY헤드라인M"/>
                        </a:rPr>
                        <a:t>(5년)</a:t>
                      </a:r>
                      <a:endParaRPr sz="1400" dirty="0">
                        <a:latin typeface="HY헤드라인M"/>
                        <a:cs typeface="HY헤드라인M"/>
                      </a:endParaRPr>
                    </a:p>
                    <a:p>
                      <a:pPr marL="310515" indent="-230504">
                        <a:lnSpc>
                          <a:spcPct val="100000"/>
                        </a:lnSpc>
                        <a:spcBef>
                          <a:spcPts val="960"/>
                        </a:spcBef>
                        <a:buAutoNum type="arabicPeriod"/>
                        <a:tabLst>
                          <a:tab pos="310515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지자체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요청시</a:t>
                      </a: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정보통신설비</a:t>
                      </a:r>
                      <a:r>
                        <a:rPr sz="16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성능점검표</a:t>
                      </a:r>
                      <a:r>
                        <a:rPr sz="16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제출</a:t>
                      </a:r>
                      <a:endParaRPr sz="1600" dirty="0">
                        <a:latin typeface="HY헤드라인M"/>
                        <a:cs typeface="HY헤드라인M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Freeform 8">
            <a:extLst>
              <a:ext uri="{FF2B5EF4-FFF2-40B4-BE49-F238E27FC236}">
                <a16:creationId xmlns:a16="http://schemas.microsoft.com/office/drawing/2014/main" id="{D7BFAF86-9DD6-2CBB-BF56-1A56930B8CA8}"/>
              </a:ext>
            </a:extLst>
          </p:cNvPr>
          <p:cNvSpPr/>
          <p:nvPr/>
        </p:nvSpPr>
        <p:spPr>
          <a:xfrm>
            <a:off x="10632540" y="81046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95230" cy="909955"/>
            <a:chOff x="0" y="0"/>
            <a:chExt cx="10095230" cy="909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755" y="275831"/>
              <a:ext cx="8791194" cy="4488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291058"/>
              <a:ext cx="265950" cy="3360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908" y="1053083"/>
            <a:ext cx="11410315" cy="43624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445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350"/>
              </a:spcBef>
            </a:pP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업무</a:t>
            </a:r>
            <a:r>
              <a:rPr sz="24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HY헤드라인M"/>
                <a:cs typeface="HY헤드라인M"/>
              </a:rPr>
              <a:t>흐름도</a:t>
            </a:r>
            <a:endParaRPr sz="2400">
              <a:latin typeface="HY헤드라인M"/>
              <a:cs typeface="HY헤드라인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3761" y="1594866"/>
            <a:ext cx="3901440" cy="288290"/>
          </a:xfrm>
          <a:prstGeom prst="rect">
            <a:avLst/>
          </a:prstGeom>
          <a:solidFill>
            <a:srgbClr val="DAE2F3"/>
          </a:solidFill>
          <a:ln w="19811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1075055">
              <a:lnSpc>
                <a:spcPct val="100000"/>
              </a:lnSpc>
              <a:spcBef>
                <a:spcPts val="530"/>
              </a:spcBef>
            </a:pPr>
            <a:r>
              <a:rPr sz="1100" b="1" dirty="0">
                <a:latin typeface="맑은 고딕"/>
                <a:cs typeface="맑은 고딕"/>
              </a:rPr>
              <a:t>정보통신설비</a:t>
            </a:r>
            <a:r>
              <a:rPr sz="1100" b="1" spc="-160" dirty="0">
                <a:latin typeface="맑은 고딕"/>
                <a:cs typeface="맑은 고딕"/>
              </a:rPr>
              <a:t> </a:t>
            </a:r>
            <a:r>
              <a:rPr sz="1100" b="1" spc="-10" dirty="0">
                <a:latin typeface="맑은 고딕"/>
                <a:cs typeface="맑은 고딕"/>
              </a:rPr>
              <a:t>유지보수</a:t>
            </a:r>
            <a:r>
              <a:rPr sz="1100" b="1" spc="-10" dirty="0">
                <a:latin typeface="Calibri"/>
                <a:cs typeface="Calibri"/>
              </a:rPr>
              <a:t>·</a:t>
            </a:r>
            <a:r>
              <a:rPr sz="1100" b="1" spc="-10" dirty="0">
                <a:latin typeface="맑은 고딕"/>
                <a:cs typeface="맑은 고딕"/>
              </a:rPr>
              <a:t>관리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02073" y="1966722"/>
            <a:ext cx="3416935" cy="426720"/>
          </a:xfrm>
          <a:custGeom>
            <a:avLst/>
            <a:gdLst/>
            <a:ahLst/>
            <a:cxnLst/>
            <a:rect l="l" t="t" r="r" b="b"/>
            <a:pathLst>
              <a:path w="3416934" h="426719">
                <a:moveTo>
                  <a:pt x="0" y="426720"/>
                </a:moveTo>
                <a:lnTo>
                  <a:pt x="3416808" y="426720"/>
                </a:lnTo>
                <a:lnTo>
                  <a:pt x="3416808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76190" y="1999614"/>
            <a:ext cx="2066289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latin typeface="맑은 고딕"/>
                <a:cs typeface="맑은 고딕"/>
              </a:rPr>
              <a:t>관리주체</a:t>
            </a:r>
            <a:endParaRPr sz="11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</a:pPr>
            <a:r>
              <a:rPr sz="1050" dirty="0">
                <a:latin typeface="Calibri"/>
                <a:cs typeface="Calibri"/>
              </a:rPr>
              <a:t>(</a:t>
            </a:r>
            <a:r>
              <a:rPr sz="1050" dirty="0">
                <a:latin typeface="맑은 고딕"/>
                <a:cs typeface="맑은 고딕"/>
              </a:rPr>
              <a:t>정보통신설비</a:t>
            </a:r>
            <a:r>
              <a:rPr sz="1050" spc="-180" dirty="0">
                <a:latin typeface="맑은 고딕"/>
                <a:cs typeface="맑은 고딕"/>
              </a:rPr>
              <a:t> </a:t>
            </a:r>
            <a:r>
              <a:rPr sz="1050" dirty="0">
                <a:latin typeface="맑은 고딕"/>
                <a:cs typeface="맑은 고딕"/>
              </a:rPr>
              <a:t>소유자</a:t>
            </a:r>
            <a:r>
              <a:rPr sz="1050" spc="-155" dirty="0">
                <a:latin typeface="맑은 고딕"/>
                <a:cs typeface="맑은 고딕"/>
              </a:rPr>
              <a:t> </a:t>
            </a:r>
            <a:r>
              <a:rPr sz="1050" dirty="0">
                <a:latin typeface="맑은 고딕"/>
                <a:cs typeface="맑은 고딕"/>
              </a:rPr>
              <a:t>또는</a:t>
            </a:r>
            <a:r>
              <a:rPr sz="1050" spc="-140" dirty="0">
                <a:latin typeface="맑은 고딕"/>
                <a:cs typeface="맑은 고딕"/>
              </a:rPr>
              <a:t> </a:t>
            </a:r>
            <a:r>
              <a:rPr sz="1050" spc="-20" dirty="0">
                <a:latin typeface="맑은 고딕"/>
                <a:cs typeface="맑은 고딕"/>
              </a:rPr>
              <a:t>관리자</a:t>
            </a:r>
            <a:r>
              <a:rPr sz="1050" spc="-20" dirty="0">
                <a:latin typeface="Calibri"/>
                <a:cs typeface="Calibri"/>
              </a:rPr>
              <a:t>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761" y="2510789"/>
            <a:ext cx="3901440" cy="434340"/>
          </a:xfrm>
          <a:custGeom>
            <a:avLst/>
            <a:gdLst/>
            <a:ahLst/>
            <a:cxnLst/>
            <a:rect l="l" t="t" r="r" b="b"/>
            <a:pathLst>
              <a:path w="3901440" h="434339">
                <a:moveTo>
                  <a:pt x="0" y="434339"/>
                </a:moveTo>
                <a:lnTo>
                  <a:pt x="3901440" y="434339"/>
                </a:lnTo>
                <a:lnTo>
                  <a:pt x="3901440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01698" y="2550668"/>
            <a:ext cx="2384425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맑은 고딕"/>
                <a:cs typeface="맑은 고딕"/>
              </a:rPr>
              <a:t>유지보수</a:t>
            </a:r>
            <a:r>
              <a:rPr sz="1100" b="1" spc="-10" dirty="0">
                <a:latin typeface="Calibri"/>
                <a:cs typeface="Calibri"/>
              </a:rPr>
              <a:t>·</a:t>
            </a:r>
            <a:r>
              <a:rPr sz="1100" b="1" spc="-10" dirty="0">
                <a:latin typeface="맑은 고딕"/>
                <a:cs typeface="맑은 고딕"/>
              </a:rPr>
              <a:t>관리</a:t>
            </a:r>
            <a:r>
              <a:rPr sz="1100" b="1" spc="-13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자료</a:t>
            </a:r>
            <a:r>
              <a:rPr sz="1100" b="1" spc="-120" dirty="0">
                <a:latin typeface="맑은 고딕"/>
                <a:cs typeface="맑은 고딕"/>
              </a:rPr>
              <a:t> </a:t>
            </a:r>
            <a:r>
              <a:rPr sz="1100" b="1" spc="-25" dirty="0">
                <a:latin typeface="맑은 고딕"/>
                <a:cs typeface="맑은 고딕"/>
              </a:rPr>
              <a:t>구비</a:t>
            </a:r>
            <a:endParaRPr sz="11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</a:pPr>
            <a:r>
              <a:rPr sz="1050" spc="-30" dirty="0">
                <a:latin typeface="Calibri"/>
                <a:cs typeface="Calibri"/>
              </a:rPr>
              <a:t>(</a:t>
            </a:r>
            <a:r>
              <a:rPr sz="1050" spc="-30" dirty="0">
                <a:latin typeface="맑은 고딕"/>
                <a:cs typeface="맑은 고딕"/>
              </a:rPr>
              <a:t>정보통신설비</a:t>
            </a:r>
            <a:r>
              <a:rPr sz="1050" spc="-110" dirty="0">
                <a:latin typeface="맑은 고딕"/>
                <a:cs typeface="맑은 고딕"/>
              </a:rPr>
              <a:t> </a:t>
            </a:r>
            <a:r>
              <a:rPr sz="1050" spc="-10" dirty="0">
                <a:latin typeface="맑은 고딕"/>
                <a:cs typeface="맑은 고딕"/>
              </a:rPr>
              <a:t>유지보수</a:t>
            </a:r>
            <a:r>
              <a:rPr sz="1050" spc="-10" dirty="0">
                <a:latin typeface="Calibri"/>
                <a:cs typeface="Calibri"/>
              </a:rPr>
              <a:t>·</a:t>
            </a:r>
            <a:r>
              <a:rPr sz="1050" spc="-10" dirty="0">
                <a:latin typeface="맑은 고딕"/>
                <a:cs typeface="맑은 고딕"/>
              </a:rPr>
              <a:t>관리기준</a:t>
            </a:r>
            <a:r>
              <a:rPr sz="1050" spc="-105" dirty="0">
                <a:latin typeface="맑은 고딕"/>
                <a:cs typeface="맑은 고딕"/>
              </a:rPr>
              <a:t> </a:t>
            </a:r>
            <a:r>
              <a:rPr sz="1050" spc="-20" dirty="0">
                <a:latin typeface="맑은 고딕"/>
                <a:cs typeface="맑은 고딕"/>
              </a:rPr>
              <a:t>제</a:t>
            </a:r>
            <a:r>
              <a:rPr sz="1050" spc="-20" dirty="0">
                <a:latin typeface="Calibri"/>
                <a:cs typeface="Calibri"/>
              </a:rPr>
              <a:t>6</a:t>
            </a:r>
            <a:r>
              <a:rPr sz="1050" spc="-20" dirty="0">
                <a:latin typeface="맑은 고딕"/>
                <a:cs typeface="맑은 고딕"/>
              </a:rPr>
              <a:t>조</a:t>
            </a:r>
            <a:r>
              <a:rPr sz="1050" spc="-20" dirty="0">
                <a:latin typeface="Calibri"/>
                <a:cs typeface="Calibri"/>
              </a:rPr>
              <a:t>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81850" y="2510789"/>
            <a:ext cx="3901440" cy="434340"/>
          </a:xfrm>
          <a:custGeom>
            <a:avLst/>
            <a:gdLst/>
            <a:ahLst/>
            <a:cxnLst/>
            <a:rect l="l" t="t" r="r" b="b"/>
            <a:pathLst>
              <a:path w="3901440" h="434339">
                <a:moveTo>
                  <a:pt x="0" y="434339"/>
                </a:moveTo>
                <a:lnTo>
                  <a:pt x="3901440" y="434339"/>
                </a:lnTo>
                <a:lnTo>
                  <a:pt x="3901440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63408" y="2550668"/>
            <a:ext cx="3337560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맑은 고딕"/>
                <a:cs typeface="맑은 고딕"/>
              </a:rPr>
              <a:t>성능점검</a:t>
            </a:r>
            <a:r>
              <a:rPr sz="1100" b="1" spc="-16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자료</a:t>
            </a:r>
            <a:r>
              <a:rPr sz="1100" b="1" spc="-135" dirty="0">
                <a:latin typeface="맑은 고딕"/>
                <a:cs typeface="맑은 고딕"/>
              </a:rPr>
              <a:t> </a:t>
            </a:r>
            <a:r>
              <a:rPr sz="1100" b="1" spc="-25" dirty="0">
                <a:latin typeface="맑은 고딕"/>
                <a:cs typeface="맑은 고딕"/>
              </a:rPr>
              <a:t>구비</a:t>
            </a:r>
            <a:endParaRPr sz="11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</a:pPr>
            <a:r>
              <a:rPr sz="1050" dirty="0">
                <a:latin typeface="Calibri"/>
                <a:cs typeface="Calibri"/>
              </a:rPr>
              <a:t>(</a:t>
            </a:r>
            <a:r>
              <a:rPr sz="1050" dirty="0">
                <a:latin typeface="맑은 고딕"/>
                <a:cs typeface="맑은 고딕"/>
              </a:rPr>
              <a:t>정보통신설비</a:t>
            </a:r>
            <a:r>
              <a:rPr sz="1050" spc="-160" dirty="0">
                <a:latin typeface="맑은 고딕"/>
                <a:cs typeface="맑은 고딕"/>
              </a:rPr>
              <a:t> </a:t>
            </a:r>
            <a:r>
              <a:rPr sz="1050" spc="-10" dirty="0">
                <a:latin typeface="맑은 고딕"/>
                <a:cs typeface="맑은 고딕"/>
              </a:rPr>
              <a:t>유지보수</a:t>
            </a:r>
            <a:r>
              <a:rPr sz="1050" spc="-10" dirty="0">
                <a:latin typeface="Calibri"/>
                <a:cs typeface="Calibri"/>
              </a:rPr>
              <a:t>·</a:t>
            </a:r>
            <a:r>
              <a:rPr sz="1050" spc="-10" dirty="0">
                <a:latin typeface="맑은 고딕"/>
                <a:cs typeface="맑은 고딕"/>
              </a:rPr>
              <a:t>관리기준</a:t>
            </a:r>
            <a:r>
              <a:rPr sz="1050" spc="-145" dirty="0">
                <a:latin typeface="맑은 고딕"/>
                <a:cs typeface="맑은 고딕"/>
              </a:rPr>
              <a:t> </a:t>
            </a:r>
            <a:r>
              <a:rPr sz="1050" spc="-10" dirty="0">
                <a:latin typeface="맑은 고딕"/>
                <a:cs typeface="맑은 고딕"/>
              </a:rPr>
              <a:t>제</a:t>
            </a:r>
            <a:r>
              <a:rPr sz="1050" spc="-10" dirty="0">
                <a:latin typeface="Calibri"/>
                <a:cs typeface="Calibri"/>
              </a:rPr>
              <a:t>6</a:t>
            </a:r>
            <a:r>
              <a:rPr sz="1050" spc="-10" dirty="0">
                <a:latin typeface="맑은 고딕"/>
                <a:cs typeface="맑은 고딕"/>
              </a:rPr>
              <a:t>조</a:t>
            </a:r>
            <a:r>
              <a:rPr sz="1050" spc="-125" dirty="0">
                <a:latin typeface="맑은 고딕"/>
                <a:cs typeface="맑은 고딕"/>
              </a:rPr>
              <a:t> </a:t>
            </a:r>
            <a:r>
              <a:rPr sz="1050" dirty="0">
                <a:latin typeface="맑은 고딕"/>
                <a:cs typeface="맑은 고딕"/>
              </a:rPr>
              <a:t>및</a:t>
            </a:r>
            <a:r>
              <a:rPr sz="1050" spc="-120" dirty="0">
                <a:latin typeface="맑은 고딕"/>
                <a:cs typeface="맑은 고딕"/>
              </a:rPr>
              <a:t> </a:t>
            </a:r>
            <a:r>
              <a:rPr sz="1050" spc="-10" dirty="0">
                <a:latin typeface="맑은 고딕"/>
                <a:cs typeface="맑은 고딕"/>
              </a:rPr>
              <a:t>제</a:t>
            </a:r>
            <a:r>
              <a:rPr sz="1050" spc="-10" dirty="0">
                <a:latin typeface="Calibri"/>
                <a:cs typeface="Calibri"/>
              </a:rPr>
              <a:t>10</a:t>
            </a:r>
            <a:r>
              <a:rPr sz="1050" spc="-10" dirty="0">
                <a:latin typeface="맑은 고딕"/>
                <a:cs typeface="맑은 고딕"/>
              </a:rPr>
              <a:t>조제</a:t>
            </a:r>
            <a:r>
              <a:rPr sz="1050" spc="-10" dirty="0">
                <a:latin typeface="Calibri"/>
                <a:cs typeface="Calibri"/>
              </a:rPr>
              <a:t>1</a:t>
            </a:r>
            <a:r>
              <a:rPr sz="1050" spc="-10" dirty="0">
                <a:latin typeface="맑은 고딕"/>
                <a:cs typeface="맑은 고딕"/>
              </a:rPr>
              <a:t>항</a:t>
            </a:r>
            <a:r>
              <a:rPr sz="1050" spc="-10" dirty="0">
                <a:latin typeface="Calibri"/>
                <a:cs typeface="Calibri"/>
              </a:rPr>
              <a:t>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3761" y="3970782"/>
            <a:ext cx="3901440" cy="367665"/>
          </a:xfrm>
          <a:custGeom>
            <a:avLst/>
            <a:gdLst/>
            <a:ahLst/>
            <a:cxnLst/>
            <a:rect l="l" t="t" r="r" b="b"/>
            <a:pathLst>
              <a:path w="3901440" h="367664">
                <a:moveTo>
                  <a:pt x="0" y="367283"/>
                </a:moveTo>
                <a:lnTo>
                  <a:pt x="3901440" y="367283"/>
                </a:lnTo>
                <a:lnTo>
                  <a:pt x="3901440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15516" y="4051172"/>
            <a:ext cx="27571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맑은 고딕"/>
                <a:cs typeface="맑은 고딕"/>
              </a:rPr>
              <a:t>지자체에</a:t>
            </a:r>
            <a:r>
              <a:rPr sz="1100" b="1" spc="10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선</a:t>
            </a:r>
            <a:r>
              <a:rPr sz="1100" b="1" spc="-135" dirty="0">
                <a:latin typeface="맑은 고딕"/>
                <a:cs typeface="맑은 고딕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·</a:t>
            </a:r>
            <a:r>
              <a:rPr sz="1100" b="1" spc="-10" dirty="0">
                <a:latin typeface="맑은 고딕"/>
                <a:cs typeface="맑은 고딕"/>
              </a:rPr>
              <a:t>해임</a:t>
            </a:r>
            <a:r>
              <a:rPr sz="1100" b="1" spc="-14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신고</a:t>
            </a:r>
            <a:r>
              <a:rPr sz="1100" b="1" spc="-145" dirty="0">
                <a:latin typeface="맑은 고딕"/>
                <a:cs typeface="맑은 고딕"/>
              </a:rPr>
              <a:t> </a:t>
            </a:r>
            <a:r>
              <a:rPr sz="1050" dirty="0">
                <a:latin typeface="맑은 고딕"/>
                <a:cs typeface="맑은 고딕"/>
              </a:rPr>
              <a:t>(신고주체</a:t>
            </a:r>
            <a:r>
              <a:rPr sz="1050" spc="-5" dirty="0">
                <a:latin typeface="맑은 고딕"/>
                <a:cs typeface="맑은 고딕"/>
              </a:rPr>
              <a:t> </a:t>
            </a:r>
            <a:r>
              <a:rPr sz="1050" dirty="0">
                <a:latin typeface="맑은 고딕"/>
                <a:cs typeface="맑은 고딕"/>
              </a:rPr>
              <a:t>: </a:t>
            </a:r>
            <a:r>
              <a:rPr sz="1050" spc="-10" dirty="0">
                <a:latin typeface="맑은 고딕"/>
                <a:cs typeface="맑은 고딕"/>
              </a:rPr>
              <a:t>관리주체)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3761" y="4601717"/>
            <a:ext cx="3901440" cy="640080"/>
          </a:xfrm>
          <a:custGeom>
            <a:avLst/>
            <a:gdLst/>
            <a:ahLst/>
            <a:cxnLst/>
            <a:rect l="l" t="t" r="r" b="b"/>
            <a:pathLst>
              <a:path w="3901440" h="640079">
                <a:moveTo>
                  <a:pt x="0" y="640079"/>
                </a:moveTo>
                <a:lnTo>
                  <a:pt x="3901440" y="640079"/>
                </a:lnTo>
                <a:lnTo>
                  <a:pt x="390144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90776" y="4654422"/>
            <a:ext cx="2404745" cy="5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맑은 고딕"/>
                <a:cs typeface="맑은 고딕"/>
              </a:rPr>
              <a:t>유지보수</a:t>
            </a:r>
            <a:r>
              <a:rPr sz="1100" b="1" spc="-10" dirty="0">
                <a:latin typeface="Calibri"/>
                <a:cs typeface="Calibri"/>
              </a:rPr>
              <a:t>·</a:t>
            </a:r>
            <a:r>
              <a:rPr sz="1100" b="1" spc="-10" dirty="0">
                <a:latin typeface="맑은 고딕"/>
                <a:cs typeface="맑은 고딕"/>
              </a:rPr>
              <a:t>관리</a:t>
            </a:r>
            <a:r>
              <a:rPr sz="1100" b="1" spc="-13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계획</a:t>
            </a:r>
            <a:r>
              <a:rPr sz="1100" b="1" spc="-120" dirty="0">
                <a:latin typeface="맑은 고딕"/>
                <a:cs typeface="맑은 고딕"/>
              </a:rPr>
              <a:t> </a:t>
            </a:r>
            <a:r>
              <a:rPr sz="1100" b="1" spc="-25" dirty="0">
                <a:latin typeface="맑은 고딕"/>
                <a:cs typeface="맑은 고딕"/>
              </a:rPr>
              <a:t>수립</a:t>
            </a:r>
            <a:endParaRPr sz="1100">
              <a:latin typeface="맑은 고딕"/>
              <a:cs typeface="맑은 고딕"/>
            </a:endParaRPr>
          </a:p>
          <a:p>
            <a:pPr marL="1270" algn="ctr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(</a:t>
            </a:r>
            <a:r>
              <a:rPr sz="1100" b="1" dirty="0">
                <a:latin typeface="맑은 고딕"/>
                <a:cs typeface="맑은 고딕"/>
              </a:rPr>
              <a:t>최초</a:t>
            </a:r>
            <a:r>
              <a:rPr sz="1100" b="1" spc="-16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점검</a:t>
            </a:r>
            <a:r>
              <a:rPr sz="1100" b="1" spc="-15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실시</a:t>
            </a:r>
            <a:r>
              <a:rPr sz="1100" b="1" spc="-135" dirty="0">
                <a:latin typeface="맑은 고딕"/>
                <a:cs typeface="맑은 고딕"/>
              </a:rPr>
              <a:t> </a:t>
            </a:r>
            <a:r>
              <a:rPr sz="1100" b="1" spc="-25" dirty="0">
                <a:latin typeface="맑은 고딕"/>
                <a:cs typeface="맑은 고딕"/>
              </a:rPr>
              <a:t>전</a:t>
            </a:r>
            <a:r>
              <a:rPr sz="1100" b="1" spc="-25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Calibri"/>
                <a:cs typeface="Calibri"/>
              </a:rPr>
              <a:t>(</a:t>
            </a:r>
            <a:r>
              <a:rPr sz="1050" dirty="0">
                <a:latin typeface="맑은 고딕"/>
                <a:cs typeface="맑은 고딕"/>
              </a:rPr>
              <a:t>정보통신설비</a:t>
            </a:r>
            <a:r>
              <a:rPr sz="1050" spc="-140" dirty="0">
                <a:latin typeface="맑은 고딕"/>
                <a:cs typeface="맑은 고딕"/>
              </a:rPr>
              <a:t> </a:t>
            </a:r>
            <a:r>
              <a:rPr sz="1050" spc="-10" dirty="0">
                <a:latin typeface="맑은 고딕"/>
                <a:cs typeface="맑은 고딕"/>
              </a:rPr>
              <a:t>유지보수</a:t>
            </a:r>
            <a:r>
              <a:rPr sz="1050" spc="-10" dirty="0">
                <a:latin typeface="Calibri"/>
                <a:cs typeface="Calibri"/>
              </a:rPr>
              <a:t>·</a:t>
            </a:r>
            <a:r>
              <a:rPr sz="1050" spc="-10" dirty="0">
                <a:latin typeface="맑은 고딕"/>
                <a:cs typeface="맑은 고딕"/>
              </a:rPr>
              <a:t>관리기준</a:t>
            </a:r>
            <a:r>
              <a:rPr sz="1050" spc="-130" dirty="0">
                <a:latin typeface="맑은 고딕"/>
                <a:cs typeface="맑은 고딕"/>
              </a:rPr>
              <a:t> </a:t>
            </a:r>
            <a:r>
              <a:rPr sz="1050" spc="-20" dirty="0">
                <a:latin typeface="맑은 고딕"/>
                <a:cs typeface="맑은 고딕"/>
              </a:rPr>
              <a:t>제</a:t>
            </a:r>
            <a:r>
              <a:rPr sz="1050" spc="-20" dirty="0">
                <a:latin typeface="Calibri"/>
                <a:cs typeface="Calibri"/>
              </a:rPr>
              <a:t>7</a:t>
            </a:r>
            <a:r>
              <a:rPr sz="1050" spc="-20" dirty="0">
                <a:latin typeface="맑은 고딕"/>
                <a:cs typeface="맑은 고딕"/>
              </a:rPr>
              <a:t>조</a:t>
            </a:r>
            <a:r>
              <a:rPr sz="1050" spc="-20" dirty="0">
                <a:latin typeface="Calibri"/>
                <a:cs typeface="Calibri"/>
              </a:rPr>
              <a:t>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3761" y="5505450"/>
            <a:ext cx="3901440" cy="608330"/>
          </a:xfrm>
          <a:custGeom>
            <a:avLst/>
            <a:gdLst/>
            <a:ahLst/>
            <a:cxnLst/>
            <a:rect l="l" t="t" r="r" b="b"/>
            <a:pathLst>
              <a:path w="3901440" h="608329">
                <a:moveTo>
                  <a:pt x="0" y="608076"/>
                </a:moveTo>
                <a:lnTo>
                  <a:pt x="3901440" y="608076"/>
                </a:lnTo>
                <a:lnTo>
                  <a:pt x="3901440" y="0"/>
                </a:lnTo>
                <a:lnTo>
                  <a:pt x="0" y="0"/>
                </a:lnTo>
                <a:lnTo>
                  <a:pt x="0" y="60807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90776" y="5541670"/>
            <a:ext cx="2404745" cy="522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맑은 고딕"/>
                <a:cs typeface="맑은 고딕"/>
              </a:rPr>
              <a:t>정보통신설비</a:t>
            </a:r>
            <a:r>
              <a:rPr sz="1100" b="1" spc="-140" dirty="0">
                <a:latin typeface="맑은 고딕"/>
                <a:cs typeface="맑은 고딕"/>
              </a:rPr>
              <a:t> </a:t>
            </a:r>
            <a:r>
              <a:rPr sz="1100" b="1" spc="-10" dirty="0">
                <a:latin typeface="맑은 고딕"/>
                <a:cs typeface="맑은 고딕"/>
              </a:rPr>
              <a:t>유지보수</a:t>
            </a:r>
            <a:r>
              <a:rPr sz="1100" b="1" spc="-140" dirty="0">
                <a:latin typeface="맑은 고딕"/>
                <a:cs typeface="맑은 고딕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·</a:t>
            </a:r>
            <a:r>
              <a:rPr sz="1100" b="1" spc="-10" dirty="0">
                <a:latin typeface="맑은 고딕"/>
                <a:cs typeface="맑은 고딕"/>
              </a:rPr>
              <a:t>관리</a:t>
            </a:r>
            <a:r>
              <a:rPr sz="1100" b="1" spc="-114" dirty="0">
                <a:latin typeface="맑은 고딕"/>
                <a:cs typeface="맑은 고딕"/>
              </a:rPr>
              <a:t> </a:t>
            </a:r>
            <a:r>
              <a:rPr sz="1100" b="1" spc="-25" dirty="0">
                <a:latin typeface="맑은 고딕"/>
                <a:cs typeface="맑은 고딕"/>
              </a:rPr>
              <a:t>실시</a:t>
            </a:r>
            <a:endParaRPr sz="1100">
              <a:latin typeface="맑은 고딕"/>
              <a:cs typeface="맑은 고딕"/>
            </a:endParaRPr>
          </a:p>
          <a:p>
            <a:pPr marL="635" algn="ctr">
              <a:lnSpc>
                <a:spcPct val="100000"/>
              </a:lnSpc>
            </a:pPr>
            <a:r>
              <a:rPr sz="1100" b="1" dirty="0">
                <a:latin typeface="맑은 고딕"/>
                <a:cs typeface="맑은 고딕"/>
              </a:rPr>
              <a:t>반기별</a:t>
            </a:r>
            <a:r>
              <a:rPr sz="1100" b="1" spc="-150" dirty="0">
                <a:latin typeface="맑은 고딕"/>
                <a:cs typeface="맑은 고딕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1</a:t>
            </a:r>
            <a:r>
              <a:rPr sz="1100" b="1" spc="-10" dirty="0">
                <a:latin typeface="맑은 고딕"/>
                <a:cs typeface="맑은 고딕"/>
              </a:rPr>
              <a:t>회</a:t>
            </a:r>
            <a:r>
              <a:rPr sz="1100" b="1" spc="-14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이상</a:t>
            </a:r>
            <a:r>
              <a:rPr sz="1100" b="1" spc="-145" dirty="0">
                <a:latin typeface="맑은 고딕"/>
                <a:cs typeface="맑은 고딕"/>
              </a:rPr>
              <a:t> </a:t>
            </a:r>
            <a:r>
              <a:rPr sz="1100" b="1" spc="-25" dirty="0">
                <a:latin typeface="맑은 고딕"/>
                <a:cs typeface="맑은 고딕"/>
              </a:rPr>
              <a:t>기록</a:t>
            </a:r>
            <a:endParaRPr sz="11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Calibri"/>
                <a:cs typeface="Calibri"/>
              </a:rPr>
              <a:t>(</a:t>
            </a:r>
            <a:r>
              <a:rPr sz="1050" dirty="0">
                <a:latin typeface="맑은 고딕"/>
                <a:cs typeface="맑은 고딕"/>
              </a:rPr>
              <a:t>정보통신설비</a:t>
            </a:r>
            <a:r>
              <a:rPr sz="1050" spc="-140" dirty="0">
                <a:latin typeface="맑은 고딕"/>
                <a:cs typeface="맑은 고딕"/>
              </a:rPr>
              <a:t> </a:t>
            </a:r>
            <a:r>
              <a:rPr sz="1050" spc="-10" dirty="0">
                <a:latin typeface="맑은 고딕"/>
                <a:cs typeface="맑은 고딕"/>
              </a:rPr>
              <a:t>유지보수</a:t>
            </a:r>
            <a:r>
              <a:rPr sz="1050" spc="-10" dirty="0">
                <a:latin typeface="Calibri"/>
                <a:cs typeface="Calibri"/>
              </a:rPr>
              <a:t>·</a:t>
            </a:r>
            <a:r>
              <a:rPr sz="1050" spc="-10" dirty="0">
                <a:latin typeface="맑은 고딕"/>
                <a:cs typeface="맑은 고딕"/>
              </a:rPr>
              <a:t>관리기준</a:t>
            </a:r>
            <a:r>
              <a:rPr sz="1050" spc="-130" dirty="0">
                <a:latin typeface="맑은 고딕"/>
                <a:cs typeface="맑은 고딕"/>
              </a:rPr>
              <a:t> </a:t>
            </a:r>
            <a:r>
              <a:rPr sz="1050" spc="-20" dirty="0">
                <a:latin typeface="맑은 고딕"/>
                <a:cs typeface="맑은 고딕"/>
              </a:rPr>
              <a:t>제</a:t>
            </a:r>
            <a:r>
              <a:rPr sz="1050" spc="-20" dirty="0">
                <a:latin typeface="Calibri"/>
                <a:cs typeface="Calibri"/>
              </a:rPr>
              <a:t>8</a:t>
            </a:r>
            <a:r>
              <a:rPr sz="1050" spc="-20" dirty="0">
                <a:latin typeface="맑은 고딕"/>
                <a:cs typeface="맑은 고딕"/>
              </a:rPr>
              <a:t>호</a:t>
            </a:r>
            <a:r>
              <a:rPr sz="1050" spc="-20" dirty="0">
                <a:latin typeface="Calibri"/>
                <a:cs typeface="Calibri"/>
              </a:rPr>
              <a:t>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78802" y="4021073"/>
            <a:ext cx="3904615" cy="550545"/>
          </a:xfrm>
          <a:custGeom>
            <a:avLst/>
            <a:gdLst/>
            <a:ahLst/>
            <a:cxnLst/>
            <a:rect l="l" t="t" r="r" b="b"/>
            <a:pathLst>
              <a:path w="3904615" h="550545">
                <a:moveTo>
                  <a:pt x="0" y="550163"/>
                </a:moveTo>
                <a:lnTo>
                  <a:pt x="3904488" y="550163"/>
                </a:lnTo>
                <a:lnTo>
                  <a:pt x="3904488" y="0"/>
                </a:lnTo>
                <a:lnTo>
                  <a:pt x="0" y="0"/>
                </a:lnTo>
                <a:lnTo>
                  <a:pt x="0" y="550163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928229" y="4021073"/>
            <a:ext cx="2404745" cy="53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10"/>
              </a:lnSpc>
              <a:spcBef>
                <a:spcPts val="100"/>
              </a:spcBef>
            </a:pPr>
            <a:r>
              <a:rPr sz="1100" b="1" dirty="0">
                <a:latin typeface="맑은 고딕"/>
                <a:cs typeface="맑은 고딕"/>
              </a:rPr>
              <a:t>성능점검</a:t>
            </a:r>
            <a:r>
              <a:rPr sz="1100" b="1" spc="-160" dirty="0">
                <a:latin typeface="맑은 고딕"/>
                <a:cs typeface="맑은 고딕"/>
              </a:rPr>
              <a:t> </a:t>
            </a:r>
            <a:r>
              <a:rPr sz="1100" b="1" spc="-20" dirty="0">
                <a:latin typeface="맑은 고딕"/>
                <a:cs typeface="맑은 고딕"/>
              </a:rPr>
              <a:t>계획수립</a:t>
            </a:r>
            <a:endParaRPr sz="1100">
              <a:latin typeface="맑은 고딕"/>
              <a:cs typeface="맑은 고딕"/>
            </a:endParaRPr>
          </a:p>
          <a:p>
            <a:pPr marL="635" algn="ctr">
              <a:lnSpc>
                <a:spcPts val="1430"/>
              </a:lnSpc>
            </a:pPr>
            <a:r>
              <a:rPr sz="1100" b="1" dirty="0">
                <a:latin typeface="Calibri"/>
                <a:cs typeface="Calibri"/>
              </a:rPr>
              <a:t>(</a:t>
            </a:r>
            <a:r>
              <a:rPr sz="1100" b="1" dirty="0">
                <a:latin typeface="맑은 고딕"/>
                <a:cs typeface="맑은 고딕"/>
              </a:rPr>
              <a:t>최초</a:t>
            </a:r>
            <a:r>
              <a:rPr sz="1100" b="1" spc="-16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점검</a:t>
            </a:r>
            <a:r>
              <a:rPr sz="1100" b="1" spc="-15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실시</a:t>
            </a:r>
            <a:r>
              <a:rPr sz="1100" b="1" spc="-135" dirty="0">
                <a:latin typeface="맑은 고딕"/>
                <a:cs typeface="맑은 고딕"/>
              </a:rPr>
              <a:t> </a:t>
            </a:r>
            <a:r>
              <a:rPr sz="1100" b="1" spc="-25" dirty="0">
                <a:latin typeface="맑은 고딕"/>
                <a:cs typeface="맑은 고딕"/>
              </a:rPr>
              <a:t>전</a:t>
            </a:r>
            <a:r>
              <a:rPr sz="1200" spc="-25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050" dirty="0">
                <a:latin typeface="Calibri"/>
                <a:cs typeface="Calibri"/>
              </a:rPr>
              <a:t>(</a:t>
            </a:r>
            <a:r>
              <a:rPr sz="1050" dirty="0">
                <a:latin typeface="맑은 고딕"/>
                <a:cs typeface="맑은 고딕"/>
              </a:rPr>
              <a:t>정보통신설비</a:t>
            </a:r>
            <a:r>
              <a:rPr sz="1050" spc="-145" dirty="0">
                <a:latin typeface="맑은 고딕"/>
                <a:cs typeface="맑은 고딕"/>
              </a:rPr>
              <a:t> </a:t>
            </a:r>
            <a:r>
              <a:rPr sz="1050" spc="-10" dirty="0">
                <a:latin typeface="맑은 고딕"/>
                <a:cs typeface="맑은 고딕"/>
              </a:rPr>
              <a:t>유지보수</a:t>
            </a:r>
            <a:r>
              <a:rPr sz="1050" spc="-10" dirty="0">
                <a:latin typeface="Calibri"/>
                <a:cs typeface="Calibri"/>
              </a:rPr>
              <a:t>·</a:t>
            </a:r>
            <a:r>
              <a:rPr sz="1050" spc="-10" dirty="0">
                <a:latin typeface="맑은 고딕"/>
                <a:cs typeface="맑은 고딕"/>
              </a:rPr>
              <a:t>관리기준</a:t>
            </a:r>
            <a:r>
              <a:rPr sz="1050" spc="-130" dirty="0">
                <a:latin typeface="맑은 고딕"/>
                <a:cs typeface="맑은 고딕"/>
              </a:rPr>
              <a:t> </a:t>
            </a:r>
            <a:r>
              <a:rPr sz="1050" spc="-20" dirty="0">
                <a:latin typeface="맑은 고딕"/>
                <a:cs typeface="맑은 고딕"/>
              </a:rPr>
              <a:t>제</a:t>
            </a:r>
            <a:r>
              <a:rPr sz="1050" spc="-20" dirty="0">
                <a:latin typeface="Calibri"/>
                <a:cs typeface="Calibri"/>
              </a:rPr>
              <a:t>7</a:t>
            </a:r>
            <a:r>
              <a:rPr sz="1050" spc="-20" dirty="0">
                <a:latin typeface="맑은 고딕"/>
                <a:cs typeface="맑은 고딕"/>
              </a:rPr>
              <a:t>조</a:t>
            </a:r>
            <a:r>
              <a:rPr sz="1050" spc="-20" dirty="0">
                <a:latin typeface="Calibri"/>
                <a:cs typeface="Calibri"/>
              </a:rPr>
              <a:t>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761" y="3211829"/>
            <a:ext cx="1780539" cy="497205"/>
          </a:xfrm>
          <a:custGeom>
            <a:avLst/>
            <a:gdLst/>
            <a:ahLst/>
            <a:cxnLst/>
            <a:rect l="l" t="t" r="r" b="b"/>
            <a:pathLst>
              <a:path w="1780539" h="497204">
                <a:moveTo>
                  <a:pt x="0" y="496823"/>
                </a:moveTo>
                <a:lnTo>
                  <a:pt x="1780032" y="496823"/>
                </a:lnTo>
                <a:lnTo>
                  <a:pt x="1780032" y="0"/>
                </a:lnTo>
                <a:lnTo>
                  <a:pt x="0" y="0"/>
                </a:lnTo>
                <a:lnTo>
                  <a:pt x="0" y="496823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386586" y="3482466"/>
            <a:ext cx="12934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45" dirty="0">
                <a:latin typeface="맑은 고딕"/>
                <a:cs typeface="맑은 고딕"/>
              </a:rPr>
              <a:t>유지보수</a:t>
            </a:r>
            <a:r>
              <a:rPr sz="1050" spc="-254" dirty="0">
                <a:latin typeface="맑은 고딕"/>
                <a:cs typeface="맑은 고딕"/>
              </a:rPr>
              <a:t> </a:t>
            </a:r>
            <a:r>
              <a:rPr sz="1050" dirty="0">
                <a:latin typeface="Calibri"/>
                <a:cs typeface="Calibri"/>
              </a:rPr>
              <a:t>·</a:t>
            </a:r>
            <a:r>
              <a:rPr sz="1050" spc="-100" dirty="0">
                <a:latin typeface="Calibri"/>
                <a:cs typeface="Calibri"/>
              </a:rPr>
              <a:t> </a:t>
            </a:r>
            <a:r>
              <a:rPr sz="1050" spc="-40" dirty="0">
                <a:latin typeface="맑은 고딕"/>
                <a:cs typeface="맑은 고딕"/>
              </a:rPr>
              <a:t>관리자</a:t>
            </a:r>
            <a:r>
              <a:rPr sz="1050" spc="-30" dirty="0">
                <a:latin typeface="맑은 고딕"/>
                <a:cs typeface="맑은 고딕"/>
              </a:rPr>
              <a:t> </a:t>
            </a:r>
            <a:r>
              <a:rPr sz="1050" b="1" spc="-25" dirty="0">
                <a:latin typeface="맑은 고딕"/>
                <a:cs typeface="맑은 고딕"/>
              </a:rPr>
              <a:t>선임</a:t>
            </a:r>
            <a:endParaRPr sz="1050">
              <a:latin typeface="맑은 고딕"/>
              <a:cs typeface="맑은 고딕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133602" y="3197098"/>
            <a:ext cx="1800860" cy="274955"/>
            <a:chOff x="1133602" y="3197098"/>
            <a:chExt cx="1800860" cy="274955"/>
          </a:xfrm>
        </p:grpSpPr>
        <p:sp>
          <p:nvSpPr>
            <p:cNvPr id="24" name="object 24"/>
            <p:cNvSpPr/>
            <p:nvPr/>
          </p:nvSpPr>
          <p:spPr>
            <a:xfrm>
              <a:off x="1143762" y="3207258"/>
              <a:ext cx="1780539" cy="254635"/>
            </a:xfrm>
            <a:custGeom>
              <a:avLst/>
              <a:gdLst/>
              <a:ahLst/>
              <a:cxnLst/>
              <a:rect l="l" t="t" r="r" b="b"/>
              <a:pathLst>
                <a:path w="1780539" h="254635">
                  <a:moveTo>
                    <a:pt x="1780032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1780032" y="254508"/>
                  </a:lnTo>
                  <a:lnTo>
                    <a:pt x="1780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43762" y="3207258"/>
              <a:ext cx="1780539" cy="254635"/>
            </a:xfrm>
            <a:custGeom>
              <a:avLst/>
              <a:gdLst/>
              <a:ahLst/>
              <a:cxnLst/>
              <a:rect l="l" t="t" r="r" b="b"/>
              <a:pathLst>
                <a:path w="1780539" h="254635">
                  <a:moveTo>
                    <a:pt x="0" y="254508"/>
                  </a:moveTo>
                  <a:lnTo>
                    <a:pt x="1780032" y="254508"/>
                  </a:lnTo>
                  <a:lnTo>
                    <a:pt x="1780032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40154" y="3227577"/>
            <a:ext cx="5867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latin typeface="맑은 고딕"/>
                <a:cs typeface="맑은 고딕"/>
              </a:rPr>
              <a:t>자체관리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78802" y="3219450"/>
            <a:ext cx="1777364" cy="643255"/>
          </a:xfrm>
          <a:custGeom>
            <a:avLst/>
            <a:gdLst/>
            <a:ahLst/>
            <a:cxnLst/>
            <a:rect l="l" t="t" r="r" b="b"/>
            <a:pathLst>
              <a:path w="1777365" h="643254">
                <a:moveTo>
                  <a:pt x="0" y="643127"/>
                </a:moveTo>
                <a:lnTo>
                  <a:pt x="1776983" y="643127"/>
                </a:lnTo>
                <a:lnTo>
                  <a:pt x="1776983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50938" y="3498850"/>
            <a:ext cx="1631950" cy="324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맑은 고딕"/>
                <a:cs typeface="맑은 고딕"/>
              </a:rPr>
              <a:t>선임기준에</a:t>
            </a:r>
            <a:r>
              <a:rPr sz="1050" spc="-165" dirty="0">
                <a:latin typeface="맑은 고딕"/>
                <a:cs typeface="맑은 고딕"/>
              </a:rPr>
              <a:t> </a:t>
            </a:r>
            <a:r>
              <a:rPr sz="1050" dirty="0">
                <a:latin typeface="맑은 고딕"/>
                <a:cs typeface="맑은 고딕"/>
              </a:rPr>
              <a:t>적합하게</a:t>
            </a:r>
            <a:r>
              <a:rPr sz="1050" spc="-155" dirty="0">
                <a:latin typeface="맑은 고딕"/>
                <a:cs typeface="맑은 고딕"/>
              </a:rPr>
              <a:t> </a:t>
            </a:r>
            <a:r>
              <a:rPr sz="1050" b="1" spc="-25" dirty="0">
                <a:latin typeface="맑은 고딕"/>
                <a:cs typeface="맑은 고딕"/>
              </a:rPr>
              <a:t>고용</a:t>
            </a:r>
            <a:endParaRPr sz="10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10" dirty="0">
                <a:latin typeface="Calibri"/>
                <a:cs typeface="Calibri"/>
              </a:rPr>
              <a:t>(</a:t>
            </a:r>
            <a:r>
              <a:rPr sz="900" spc="-10" dirty="0">
                <a:latin typeface="맑은 고딕"/>
                <a:cs typeface="맑은 고딕"/>
              </a:rPr>
              <a:t>정보통신공사업</a:t>
            </a:r>
            <a:r>
              <a:rPr sz="900" spc="-75" dirty="0">
                <a:latin typeface="맑은 고딕"/>
                <a:cs typeface="맑은 고딕"/>
              </a:rPr>
              <a:t> </a:t>
            </a:r>
            <a:r>
              <a:rPr sz="900" dirty="0">
                <a:latin typeface="맑은 고딕"/>
                <a:cs typeface="맑은 고딕"/>
              </a:rPr>
              <a:t>시행규칙</a:t>
            </a:r>
            <a:r>
              <a:rPr sz="900" spc="-75" dirty="0">
                <a:latin typeface="맑은 고딕"/>
                <a:cs typeface="맑은 고딕"/>
              </a:rPr>
              <a:t> </a:t>
            </a:r>
            <a:r>
              <a:rPr sz="900" spc="-25" dirty="0">
                <a:latin typeface="맑은 고딕"/>
                <a:cs typeface="맑은 고딕"/>
              </a:rPr>
              <a:t>별표</a:t>
            </a:r>
            <a:r>
              <a:rPr sz="900" spc="-25" dirty="0"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168642" y="3204717"/>
            <a:ext cx="1797685" cy="274955"/>
            <a:chOff x="7168642" y="3204717"/>
            <a:chExt cx="1797685" cy="274955"/>
          </a:xfrm>
        </p:grpSpPr>
        <p:sp>
          <p:nvSpPr>
            <p:cNvPr id="30" name="object 30"/>
            <p:cNvSpPr/>
            <p:nvPr/>
          </p:nvSpPr>
          <p:spPr>
            <a:xfrm>
              <a:off x="7178802" y="3214877"/>
              <a:ext cx="1777364" cy="254635"/>
            </a:xfrm>
            <a:custGeom>
              <a:avLst/>
              <a:gdLst/>
              <a:ahLst/>
              <a:cxnLst/>
              <a:rect l="l" t="t" r="r" b="b"/>
              <a:pathLst>
                <a:path w="1777365" h="254635">
                  <a:moveTo>
                    <a:pt x="1776983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1776983" y="254508"/>
                  </a:lnTo>
                  <a:lnTo>
                    <a:pt x="1776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78802" y="3214877"/>
              <a:ext cx="1777364" cy="254635"/>
            </a:xfrm>
            <a:custGeom>
              <a:avLst/>
              <a:gdLst/>
              <a:ahLst/>
              <a:cxnLst/>
              <a:rect l="l" t="t" r="r" b="b"/>
              <a:pathLst>
                <a:path w="1777365" h="254635">
                  <a:moveTo>
                    <a:pt x="0" y="254508"/>
                  </a:moveTo>
                  <a:lnTo>
                    <a:pt x="1776983" y="254508"/>
                  </a:lnTo>
                  <a:lnTo>
                    <a:pt x="1776983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774051" y="3237992"/>
            <a:ext cx="5867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latin typeface="맑은 고딕"/>
                <a:cs typeface="맑은 고딕"/>
              </a:rPr>
              <a:t>자체점검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306306" y="3217926"/>
            <a:ext cx="1777364" cy="645160"/>
          </a:xfrm>
          <a:custGeom>
            <a:avLst/>
            <a:gdLst/>
            <a:ahLst/>
            <a:cxnLst/>
            <a:rect l="l" t="t" r="r" b="b"/>
            <a:pathLst>
              <a:path w="1777365" h="645160">
                <a:moveTo>
                  <a:pt x="0" y="644651"/>
                </a:moveTo>
                <a:lnTo>
                  <a:pt x="1776983" y="644651"/>
                </a:lnTo>
                <a:lnTo>
                  <a:pt x="1776983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438513" y="3553714"/>
            <a:ext cx="15132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맑은 고딕"/>
                <a:cs typeface="맑은 고딕"/>
              </a:rPr>
              <a:t>공사업자</a:t>
            </a:r>
            <a:r>
              <a:rPr sz="1050" b="1" spc="320" dirty="0">
                <a:latin typeface="맑은 고딕"/>
                <a:cs typeface="맑은 고딕"/>
              </a:rPr>
              <a:t> </a:t>
            </a:r>
            <a:r>
              <a:rPr sz="1050" dirty="0">
                <a:latin typeface="맑은 고딕"/>
                <a:cs typeface="맑은 고딕"/>
              </a:rPr>
              <a:t>또는</a:t>
            </a:r>
            <a:r>
              <a:rPr sz="1050" spc="95" dirty="0">
                <a:latin typeface="맑은 고딕"/>
                <a:cs typeface="맑은 고딕"/>
              </a:rPr>
              <a:t> </a:t>
            </a:r>
            <a:r>
              <a:rPr sz="1050" b="1" spc="-20" dirty="0">
                <a:latin typeface="맑은 고딕"/>
                <a:cs typeface="맑은 고딕"/>
              </a:rPr>
              <a:t>용역업자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306306" y="3217926"/>
            <a:ext cx="1777364" cy="241300"/>
          </a:xfrm>
          <a:custGeom>
            <a:avLst/>
            <a:gdLst/>
            <a:ahLst/>
            <a:cxnLst/>
            <a:rect l="l" t="t" r="r" b="b"/>
            <a:pathLst>
              <a:path w="1777365" h="241300">
                <a:moveTo>
                  <a:pt x="0" y="240791"/>
                </a:moveTo>
                <a:lnTo>
                  <a:pt x="1776983" y="240791"/>
                </a:lnTo>
                <a:lnTo>
                  <a:pt x="1776983" y="0"/>
                </a:lnTo>
                <a:lnTo>
                  <a:pt x="0" y="0"/>
                </a:lnTo>
                <a:lnTo>
                  <a:pt x="0" y="24079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901808" y="3233674"/>
            <a:ext cx="5867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latin typeface="맑은 고딕"/>
                <a:cs typeface="맑은 고딕"/>
              </a:rPr>
              <a:t>점검대행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178802" y="4720590"/>
            <a:ext cx="3904615" cy="365760"/>
          </a:xfrm>
          <a:custGeom>
            <a:avLst/>
            <a:gdLst/>
            <a:ahLst/>
            <a:cxnLst/>
            <a:rect l="l" t="t" r="r" b="b"/>
            <a:pathLst>
              <a:path w="3904615" h="365760">
                <a:moveTo>
                  <a:pt x="0" y="365760"/>
                </a:moveTo>
                <a:lnTo>
                  <a:pt x="3904488" y="365760"/>
                </a:lnTo>
                <a:lnTo>
                  <a:pt x="3904488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727060" y="4719573"/>
            <a:ext cx="2809875" cy="354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맑은 고딕"/>
                <a:cs typeface="맑은 고딕"/>
              </a:rPr>
              <a:t>성능점검</a:t>
            </a:r>
            <a:r>
              <a:rPr sz="1100" b="1" spc="-15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실시</a:t>
            </a:r>
            <a:r>
              <a:rPr sz="1100" b="1" dirty="0">
                <a:latin typeface="Calibri"/>
                <a:cs typeface="Calibri"/>
              </a:rPr>
              <a:t>(</a:t>
            </a:r>
            <a:r>
              <a:rPr sz="1100" b="1" dirty="0">
                <a:latin typeface="맑은 고딕"/>
                <a:cs typeface="맑은 고딕"/>
              </a:rPr>
              <a:t>매년</a:t>
            </a:r>
            <a:r>
              <a:rPr sz="1100" b="1" spc="-155" dirty="0">
                <a:latin typeface="맑은 고딕"/>
                <a:cs typeface="맑은 고딕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1</a:t>
            </a:r>
            <a:r>
              <a:rPr sz="1100" b="1" spc="-10" dirty="0">
                <a:latin typeface="맑은 고딕"/>
                <a:cs typeface="맑은 고딕"/>
              </a:rPr>
              <a:t>회</a:t>
            </a:r>
            <a:r>
              <a:rPr sz="1100" b="1" spc="-145" dirty="0">
                <a:latin typeface="맑은 고딕"/>
                <a:cs typeface="맑은 고딕"/>
              </a:rPr>
              <a:t> </a:t>
            </a:r>
            <a:r>
              <a:rPr sz="1100" b="1" spc="-25" dirty="0">
                <a:latin typeface="맑은 고딕"/>
                <a:cs typeface="맑은 고딕"/>
              </a:rPr>
              <a:t>이상</a:t>
            </a:r>
            <a:r>
              <a:rPr sz="1100" b="1" spc="-25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Calibri"/>
                <a:cs typeface="Calibri"/>
              </a:rPr>
              <a:t>(</a:t>
            </a:r>
            <a:r>
              <a:rPr sz="1050" dirty="0">
                <a:latin typeface="맑은 고딕"/>
                <a:cs typeface="맑은 고딕"/>
              </a:rPr>
              <a:t>정보통신설비</a:t>
            </a:r>
            <a:r>
              <a:rPr sz="1050" spc="-145" dirty="0">
                <a:latin typeface="맑은 고딕"/>
                <a:cs typeface="맑은 고딕"/>
              </a:rPr>
              <a:t> </a:t>
            </a:r>
            <a:r>
              <a:rPr sz="1050" spc="-10" dirty="0">
                <a:latin typeface="맑은 고딕"/>
                <a:cs typeface="맑은 고딕"/>
              </a:rPr>
              <a:t>유지보수</a:t>
            </a:r>
            <a:r>
              <a:rPr sz="1050" spc="-10" dirty="0">
                <a:latin typeface="Calibri"/>
                <a:cs typeface="Calibri"/>
              </a:rPr>
              <a:t>·</a:t>
            </a:r>
            <a:r>
              <a:rPr sz="1050" spc="-10" dirty="0">
                <a:latin typeface="맑은 고딕"/>
                <a:cs typeface="맑은 고딕"/>
              </a:rPr>
              <a:t>관리기준</a:t>
            </a:r>
            <a:r>
              <a:rPr sz="1050" spc="-125" dirty="0">
                <a:latin typeface="맑은 고딕"/>
                <a:cs typeface="맑은 고딕"/>
              </a:rPr>
              <a:t> </a:t>
            </a:r>
            <a:r>
              <a:rPr sz="1050" spc="-10" dirty="0">
                <a:latin typeface="맑은 고딕"/>
                <a:cs typeface="맑은 고딕"/>
              </a:rPr>
              <a:t>제</a:t>
            </a:r>
            <a:r>
              <a:rPr sz="1050" spc="-10" dirty="0">
                <a:latin typeface="Calibri"/>
                <a:cs typeface="Calibri"/>
              </a:rPr>
              <a:t>10</a:t>
            </a:r>
            <a:r>
              <a:rPr sz="1050" spc="-10" dirty="0">
                <a:latin typeface="맑은 고딕"/>
                <a:cs typeface="맑은 고딕"/>
              </a:rPr>
              <a:t>조제</a:t>
            </a:r>
            <a:r>
              <a:rPr sz="1050" spc="-10" dirty="0">
                <a:latin typeface="Calibri"/>
                <a:cs typeface="Calibri"/>
              </a:rPr>
              <a:t>1</a:t>
            </a:r>
            <a:r>
              <a:rPr sz="1050" spc="-10" dirty="0">
                <a:latin typeface="맑은 고딕"/>
                <a:cs typeface="맑은 고딕"/>
              </a:rPr>
              <a:t>항</a:t>
            </a:r>
            <a:r>
              <a:rPr sz="1050" spc="-10" dirty="0">
                <a:latin typeface="Calibri"/>
                <a:cs typeface="Calibri"/>
              </a:rPr>
              <a:t>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78802" y="5235702"/>
            <a:ext cx="3904615" cy="367665"/>
          </a:xfrm>
          <a:custGeom>
            <a:avLst/>
            <a:gdLst/>
            <a:ahLst/>
            <a:cxnLst/>
            <a:rect l="l" t="t" r="r" b="b"/>
            <a:pathLst>
              <a:path w="3904615" h="367664">
                <a:moveTo>
                  <a:pt x="0" y="367284"/>
                </a:moveTo>
                <a:lnTo>
                  <a:pt x="3904488" y="367284"/>
                </a:lnTo>
                <a:lnTo>
                  <a:pt x="3904488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727060" y="5235066"/>
            <a:ext cx="2809875" cy="354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맑은 고딕"/>
                <a:cs typeface="맑은 고딕"/>
              </a:rPr>
              <a:t>정보통신설비</a:t>
            </a:r>
            <a:r>
              <a:rPr sz="1100" b="1" spc="-16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성능점검표</a:t>
            </a:r>
            <a:r>
              <a:rPr sz="1100" b="1" spc="-16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기록</a:t>
            </a:r>
            <a:r>
              <a:rPr sz="1100" b="1" spc="-15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및</a:t>
            </a:r>
            <a:r>
              <a:rPr sz="1100" b="1" spc="-135" dirty="0">
                <a:latin typeface="맑은 고딕"/>
                <a:cs typeface="맑은 고딕"/>
              </a:rPr>
              <a:t> </a:t>
            </a:r>
            <a:r>
              <a:rPr sz="1100" b="1" spc="-25" dirty="0">
                <a:latin typeface="맑은 고딕"/>
                <a:cs typeface="맑은 고딕"/>
              </a:rPr>
              <a:t>보존</a:t>
            </a:r>
            <a:endParaRPr sz="11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50" spc="-10" dirty="0">
                <a:latin typeface="Calibri"/>
                <a:cs typeface="Calibri"/>
              </a:rPr>
              <a:t>(</a:t>
            </a:r>
            <a:r>
              <a:rPr sz="1050" spc="-10" dirty="0">
                <a:latin typeface="맑은 고딕"/>
                <a:cs typeface="맑은 고딕"/>
              </a:rPr>
              <a:t>정보통신설비</a:t>
            </a:r>
            <a:r>
              <a:rPr sz="1050" spc="-135" dirty="0">
                <a:latin typeface="맑은 고딕"/>
                <a:cs typeface="맑은 고딕"/>
              </a:rPr>
              <a:t> </a:t>
            </a:r>
            <a:r>
              <a:rPr sz="1050" spc="-10" dirty="0">
                <a:latin typeface="맑은 고딕"/>
                <a:cs typeface="맑은 고딕"/>
              </a:rPr>
              <a:t>유지보수</a:t>
            </a:r>
            <a:r>
              <a:rPr sz="1050" spc="-10" dirty="0">
                <a:latin typeface="Calibri"/>
                <a:cs typeface="Calibri"/>
              </a:rPr>
              <a:t>·</a:t>
            </a:r>
            <a:r>
              <a:rPr sz="1050" spc="-10" dirty="0">
                <a:latin typeface="맑은 고딕"/>
                <a:cs typeface="맑은 고딕"/>
              </a:rPr>
              <a:t>관리기준</a:t>
            </a:r>
            <a:r>
              <a:rPr sz="1050" spc="-120" dirty="0">
                <a:latin typeface="맑은 고딕"/>
                <a:cs typeface="맑은 고딕"/>
              </a:rPr>
              <a:t> </a:t>
            </a:r>
            <a:r>
              <a:rPr sz="1050" spc="-10" dirty="0">
                <a:latin typeface="맑은 고딕"/>
                <a:cs typeface="맑은 고딕"/>
              </a:rPr>
              <a:t>제</a:t>
            </a:r>
            <a:r>
              <a:rPr sz="1050" spc="-10" dirty="0">
                <a:latin typeface="Calibri"/>
                <a:cs typeface="Calibri"/>
              </a:rPr>
              <a:t>10</a:t>
            </a:r>
            <a:r>
              <a:rPr sz="1050" spc="-10" dirty="0">
                <a:latin typeface="맑은 고딕"/>
                <a:cs typeface="맑은 고딕"/>
              </a:rPr>
              <a:t>조제</a:t>
            </a:r>
            <a:r>
              <a:rPr sz="1050" spc="-10" dirty="0">
                <a:latin typeface="Calibri"/>
                <a:cs typeface="Calibri"/>
              </a:rPr>
              <a:t>4</a:t>
            </a:r>
            <a:r>
              <a:rPr sz="1050" spc="-10" dirty="0">
                <a:latin typeface="맑은 고딕"/>
                <a:cs typeface="맑은 고딕"/>
              </a:rPr>
              <a:t>항</a:t>
            </a:r>
            <a:r>
              <a:rPr sz="1050" spc="-10" dirty="0">
                <a:latin typeface="Calibri"/>
                <a:cs typeface="Calibri"/>
              </a:rPr>
              <a:t>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178802" y="5750814"/>
            <a:ext cx="3904615" cy="367665"/>
          </a:xfrm>
          <a:custGeom>
            <a:avLst/>
            <a:gdLst/>
            <a:ahLst/>
            <a:cxnLst/>
            <a:rect l="l" t="t" r="r" b="b"/>
            <a:pathLst>
              <a:path w="3904615" h="367664">
                <a:moveTo>
                  <a:pt x="0" y="367284"/>
                </a:moveTo>
                <a:lnTo>
                  <a:pt x="3904488" y="367284"/>
                </a:lnTo>
                <a:lnTo>
                  <a:pt x="3904488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727060" y="5750763"/>
            <a:ext cx="2809875" cy="354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맑은 고딕"/>
                <a:cs typeface="맑은 고딕"/>
              </a:rPr>
              <a:t>성능점검표</a:t>
            </a:r>
            <a:r>
              <a:rPr sz="1100" b="1" spc="-16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제출</a:t>
            </a:r>
            <a:r>
              <a:rPr sz="1100" b="1" spc="-15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요청</a:t>
            </a:r>
            <a:r>
              <a:rPr sz="1100" b="1" spc="-14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시</a:t>
            </a:r>
            <a:r>
              <a:rPr sz="1100" b="1" dirty="0">
                <a:latin typeface="Calibri"/>
                <a:cs typeface="Calibri"/>
              </a:rPr>
              <a:t>*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b="1" spc="-25" dirty="0">
                <a:latin typeface="맑은 고딕"/>
                <a:cs typeface="맑은 고딕"/>
              </a:rPr>
              <a:t>제출</a:t>
            </a:r>
            <a:endParaRPr sz="11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Calibri"/>
                <a:cs typeface="Calibri"/>
              </a:rPr>
              <a:t>(</a:t>
            </a:r>
            <a:r>
              <a:rPr sz="1050" dirty="0">
                <a:latin typeface="맑은 고딕"/>
                <a:cs typeface="맑은 고딕"/>
              </a:rPr>
              <a:t>정보통신설비</a:t>
            </a:r>
            <a:r>
              <a:rPr sz="1050" spc="-145" dirty="0">
                <a:latin typeface="맑은 고딕"/>
                <a:cs typeface="맑은 고딕"/>
              </a:rPr>
              <a:t> </a:t>
            </a:r>
            <a:r>
              <a:rPr sz="1050" spc="-10" dirty="0">
                <a:latin typeface="맑은 고딕"/>
                <a:cs typeface="맑은 고딕"/>
              </a:rPr>
              <a:t>유지보수</a:t>
            </a:r>
            <a:r>
              <a:rPr sz="1050" spc="-10" dirty="0">
                <a:latin typeface="Calibri"/>
                <a:cs typeface="Calibri"/>
              </a:rPr>
              <a:t>·</a:t>
            </a:r>
            <a:r>
              <a:rPr sz="1050" spc="-10" dirty="0">
                <a:latin typeface="맑은 고딕"/>
                <a:cs typeface="맑은 고딕"/>
              </a:rPr>
              <a:t>관리기준</a:t>
            </a:r>
            <a:r>
              <a:rPr sz="1050" spc="-125" dirty="0">
                <a:latin typeface="맑은 고딕"/>
                <a:cs typeface="맑은 고딕"/>
              </a:rPr>
              <a:t> </a:t>
            </a:r>
            <a:r>
              <a:rPr sz="1050" spc="-10" dirty="0">
                <a:latin typeface="맑은 고딕"/>
                <a:cs typeface="맑은 고딕"/>
              </a:rPr>
              <a:t>제</a:t>
            </a:r>
            <a:r>
              <a:rPr sz="1050" spc="-10" dirty="0">
                <a:latin typeface="Calibri"/>
                <a:cs typeface="Calibri"/>
              </a:rPr>
              <a:t>10</a:t>
            </a:r>
            <a:r>
              <a:rPr sz="1050" spc="-10" dirty="0">
                <a:latin typeface="맑은 고딕"/>
                <a:cs typeface="맑은 고딕"/>
              </a:rPr>
              <a:t>조제</a:t>
            </a:r>
            <a:r>
              <a:rPr sz="1050" spc="-10" dirty="0">
                <a:latin typeface="Calibri"/>
                <a:cs typeface="Calibri"/>
              </a:rPr>
              <a:t>5</a:t>
            </a:r>
            <a:r>
              <a:rPr sz="1050" spc="-10" dirty="0">
                <a:latin typeface="맑은 고딕"/>
                <a:cs typeface="맑은 고딕"/>
              </a:rPr>
              <a:t>항</a:t>
            </a:r>
            <a:r>
              <a:rPr sz="1050" spc="-10" dirty="0">
                <a:latin typeface="Calibri"/>
                <a:cs typeface="Calibri"/>
              </a:rPr>
              <a:t>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094482" y="2180082"/>
            <a:ext cx="6053455" cy="1531620"/>
          </a:xfrm>
          <a:custGeom>
            <a:avLst/>
            <a:gdLst/>
            <a:ahLst/>
            <a:cxnLst/>
            <a:rect l="l" t="t" r="r" b="b"/>
            <a:pathLst>
              <a:path w="6053455" h="1531620">
                <a:moveTo>
                  <a:pt x="6053328" y="0"/>
                </a:moveTo>
                <a:lnTo>
                  <a:pt x="6053328" y="330707"/>
                </a:lnTo>
              </a:path>
              <a:path w="6053455" h="1531620">
                <a:moveTo>
                  <a:pt x="4762500" y="0"/>
                </a:moveTo>
                <a:lnTo>
                  <a:pt x="6048375" y="0"/>
                </a:lnTo>
              </a:path>
              <a:path w="6053455" h="1531620">
                <a:moveTo>
                  <a:pt x="1307338" y="0"/>
                </a:moveTo>
                <a:lnTo>
                  <a:pt x="0" y="0"/>
                </a:lnTo>
                <a:lnTo>
                  <a:pt x="0" y="330707"/>
                </a:lnTo>
              </a:path>
              <a:path w="6053455" h="1531620">
                <a:moveTo>
                  <a:pt x="169164" y="1531619"/>
                </a:moveTo>
                <a:lnTo>
                  <a:pt x="1950720" y="1531619"/>
                </a:lnTo>
                <a:lnTo>
                  <a:pt x="1950720" y="1034795"/>
                </a:lnTo>
                <a:lnTo>
                  <a:pt x="169164" y="1034795"/>
                </a:lnTo>
                <a:lnTo>
                  <a:pt x="169164" y="1531619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189978" y="6155232"/>
            <a:ext cx="27933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맑은 고딕"/>
                <a:cs typeface="맑은 고딕"/>
              </a:rPr>
              <a:t>*</a:t>
            </a:r>
            <a:r>
              <a:rPr sz="1000" b="1" spc="-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특별자치시장·특별자치도지사·시장·군수·구청장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181850" y="1599438"/>
            <a:ext cx="3901440" cy="287020"/>
          </a:xfrm>
          <a:prstGeom prst="rect">
            <a:avLst/>
          </a:prstGeom>
          <a:solidFill>
            <a:srgbClr val="DAE2F3"/>
          </a:solidFill>
          <a:ln w="19811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1234440">
              <a:lnSpc>
                <a:spcPct val="100000"/>
              </a:lnSpc>
              <a:spcBef>
                <a:spcPts val="520"/>
              </a:spcBef>
            </a:pPr>
            <a:r>
              <a:rPr sz="1100" b="1" spc="-10" dirty="0">
                <a:latin typeface="맑은 고딕"/>
                <a:cs typeface="맑은 고딕"/>
              </a:rPr>
              <a:t>정보통신설비</a:t>
            </a:r>
            <a:r>
              <a:rPr sz="1100" b="1" spc="-125" dirty="0">
                <a:latin typeface="맑은 고딕"/>
                <a:cs typeface="맑은 고딕"/>
              </a:rPr>
              <a:t> </a:t>
            </a:r>
            <a:r>
              <a:rPr sz="1100" b="1" spc="-20" dirty="0">
                <a:latin typeface="맑은 고딕"/>
                <a:cs typeface="맑은 고딕"/>
              </a:rPr>
              <a:t>성능점검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73246" y="3485769"/>
            <a:ext cx="5619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0" dirty="0">
                <a:latin typeface="맑은 고딕"/>
                <a:cs typeface="맑은 고딕"/>
              </a:rPr>
              <a:t>공사업자</a:t>
            </a:r>
            <a:endParaRPr sz="1050">
              <a:latin typeface="맑은 고딕"/>
              <a:cs typeface="맑은 고딕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253485" y="3200145"/>
            <a:ext cx="1802130" cy="274955"/>
            <a:chOff x="3253485" y="3200145"/>
            <a:chExt cx="1802130" cy="274955"/>
          </a:xfrm>
        </p:grpSpPr>
        <p:sp>
          <p:nvSpPr>
            <p:cNvPr id="48" name="object 48"/>
            <p:cNvSpPr/>
            <p:nvPr/>
          </p:nvSpPr>
          <p:spPr>
            <a:xfrm>
              <a:off x="3263645" y="3210305"/>
              <a:ext cx="1781810" cy="254635"/>
            </a:xfrm>
            <a:custGeom>
              <a:avLst/>
              <a:gdLst/>
              <a:ahLst/>
              <a:cxnLst/>
              <a:rect l="l" t="t" r="r" b="b"/>
              <a:pathLst>
                <a:path w="1781810" h="254635">
                  <a:moveTo>
                    <a:pt x="1781555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1781555" y="254508"/>
                  </a:lnTo>
                  <a:lnTo>
                    <a:pt x="1781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63645" y="3210305"/>
              <a:ext cx="1781810" cy="254635"/>
            </a:xfrm>
            <a:custGeom>
              <a:avLst/>
              <a:gdLst/>
              <a:ahLst/>
              <a:cxnLst/>
              <a:rect l="l" t="t" r="r" b="b"/>
              <a:pathLst>
                <a:path w="1781810" h="254635">
                  <a:moveTo>
                    <a:pt x="0" y="254508"/>
                  </a:moveTo>
                  <a:lnTo>
                    <a:pt x="1781555" y="254508"/>
                  </a:lnTo>
                  <a:lnTo>
                    <a:pt x="1781555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861053" y="3231007"/>
            <a:ext cx="5867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latin typeface="맑은 고딕"/>
                <a:cs typeface="맑은 고딕"/>
              </a:rPr>
              <a:t>관리위탁</a:t>
            </a:r>
            <a:endParaRPr sz="1100">
              <a:latin typeface="맑은 고딕"/>
              <a:cs typeface="맑은 고딕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023617" y="2925826"/>
            <a:ext cx="8199755" cy="2835910"/>
            <a:chOff x="2023617" y="2925826"/>
            <a:chExt cx="8199755" cy="2835910"/>
          </a:xfrm>
        </p:grpSpPr>
        <p:sp>
          <p:nvSpPr>
            <p:cNvPr id="52" name="object 52"/>
            <p:cNvSpPr/>
            <p:nvPr/>
          </p:nvSpPr>
          <p:spPr>
            <a:xfrm>
              <a:off x="2033777" y="2935986"/>
              <a:ext cx="8179434" cy="2815590"/>
            </a:xfrm>
            <a:custGeom>
              <a:avLst/>
              <a:gdLst/>
              <a:ahLst/>
              <a:cxnLst/>
              <a:rect l="l" t="t" r="r" b="b"/>
              <a:pathLst>
                <a:path w="8179434" h="2815590">
                  <a:moveTo>
                    <a:pt x="0" y="271906"/>
                  </a:moveTo>
                  <a:lnTo>
                    <a:pt x="0" y="140588"/>
                  </a:lnTo>
                  <a:lnTo>
                    <a:pt x="1060323" y="140588"/>
                  </a:lnTo>
                  <a:lnTo>
                    <a:pt x="1060323" y="9143"/>
                  </a:lnTo>
                </a:path>
                <a:path w="8179434" h="2815590">
                  <a:moveTo>
                    <a:pt x="2121027" y="275336"/>
                  </a:moveTo>
                  <a:lnTo>
                    <a:pt x="2121027" y="139064"/>
                  </a:lnTo>
                  <a:lnTo>
                    <a:pt x="1060704" y="139064"/>
                  </a:lnTo>
                  <a:lnTo>
                    <a:pt x="1060704" y="9143"/>
                  </a:lnTo>
                </a:path>
                <a:path w="8179434" h="2815590">
                  <a:moveTo>
                    <a:pt x="1060704" y="1402080"/>
                  </a:moveTo>
                  <a:lnTo>
                    <a:pt x="1060704" y="1664843"/>
                  </a:lnTo>
                </a:path>
                <a:path w="8179434" h="2815590">
                  <a:moveTo>
                    <a:pt x="2794" y="774191"/>
                  </a:moveTo>
                  <a:lnTo>
                    <a:pt x="0" y="1035812"/>
                  </a:lnTo>
                </a:path>
                <a:path w="8179434" h="2815590">
                  <a:moveTo>
                    <a:pt x="2119884" y="774191"/>
                  </a:moveTo>
                  <a:lnTo>
                    <a:pt x="2119884" y="1035812"/>
                  </a:lnTo>
                </a:path>
                <a:path w="8179434" h="2815590">
                  <a:moveTo>
                    <a:pt x="1060704" y="2301240"/>
                  </a:moveTo>
                  <a:lnTo>
                    <a:pt x="1060704" y="2564003"/>
                  </a:lnTo>
                </a:path>
                <a:path w="8179434" h="2815590">
                  <a:moveTo>
                    <a:pt x="6057900" y="262763"/>
                  </a:moveTo>
                  <a:lnTo>
                    <a:pt x="6057900" y="131444"/>
                  </a:lnTo>
                  <a:lnTo>
                    <a:pt x="7118223" y="131444"/>
                  </a:lnTo>
                  <a:lnTo>
                    <a:pt x="7118223" y="0"/>
                  </a:lnTo>
                </a:path>
                <a:path w="8179434" h="2815590">
                  <a:moveTo>
                    <a:pt x="8178927" y="266191"/>
                  </a:moveTo>
                  <a:lnTo>
                    <a:pt x="8178927" y="129921"/>
                  </a:lnTo>
                  <a:lnTo>
                    <a:pt x="7118604" y="129921"/>
                  </a:lnTo>
                  <a:lnTo>
                    <a:pt x="7118604" y="0"/>
                  </a:lnTo>
                </a:path>
                <a:path w="8179434" h="2815590">
                  <a:moveTo>
                    <a:pt x="7097268" y="2667000"/>
                  </a:moveTo>
                  <a:lnTo>
                    <a:pt x="7097268" y="2815399"/>
                  </a:lnTo>
                </a:path>
                <a:path w="8179434" h="2815590">
                  <a:moveTo>
                    <a:pt x="7097268" y="2150364"/>
                  </a:moveTo>
                  <a:lnTo>
                    <a:pt x="7097268" y="2298700"/>
                  </a:lnTo>
                </a:path>
                <a:path w="8179434" h="2815590">
                  <a:moveTo>
                    <a:pt x="7097268" y="1635252"/>
                  </a:moveTo>
                  <a:lnTo>
                    <a:pt x="7097268" y="1783588"/>
                  </a:lnTo>
                </a:path>
                <a:path w="8179434" h="2815590">
                  <a:moveTo>
                    <a:pt x="6033516" y="937259"/>
                  </a:moveTo>
                  <a:lnTo>
                    <a:pt x="6033516" y="1085595"/>
                  </a:lnTo>
                </a:path>
                <a:path w="8179434" h="2815590">
                  <a:moveTo>
                    <a:pt x="8153400" y="926591"/>
                  </a:moveTo>
                  <a:lnTo>
                    <a:pt x="8153400" y="1074927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85994" y="3108198"/>
              <a:ext cx="1645920" cy="722630"/>
            </a:xfrm>
            <a:custGeom>
              <a:avLst/>
              <a:gdLst/>
              <a:ahLst/>
              <a:cxnLst/>
              <a:rect l="l" t="t" r="r" b="b"/>
              <a:pathLst>
                <a:path w="1645920" h="722629">
                  <a:moveTo>
                    <a:pt x="0" y="722376"/>
                  </a:moveTo>
                  <a:lnTo>
                    <a:pt x="1645920" y="722376"/>
                  </a:lnTo>
                  <a:lnTo>
                    <a:pt x="1645920" y="0"/>
                  </a:lnTo>
                  <a:lnTo>
                    <a:pt x="0" y="0"/>
                  </a:lnTo>
                  <a:lnTo>
                    <a:pt x="0" y="72237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449315" y="3198113"/>
            <a:ext cx="1318260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맑은 고딕"/>
                <a:cs typeface="맑은 고딕"/>
              </a:rPr>
              <a:t>부적합</a:t>
            </a:r>
            <a:r>
              <a:rPr sz="1100" spc="-145" dirty="0">
                <a:latin typeface="맑은 고딕"/>
                <a:cs typeface="맑은 고딕"/>
              </a:rPr>
              <a:t> </a:t>
            </a:r>
            <a:r>
              <a:rPr sz="1100" spc="-10" dirty="0">
                <a:latin typeface="맑은 고딕"/>
                <a:cs typeface="맑은 고딕"/>
              </a:rPr>
              <a:t>정보통신설비 </a:t>
            </a:r>
            <a:r>
              <a:rPr sz="1100" dirty="0">
                <a:latin typeface="맑은 고딕"/>
                <a:cs typeface="맑은 고딕"/>
              </a:rPr>
              <a:t>교체</a:t>
            </a:r>
            <a:r>
              <a:rPr sz="1100" spc="-145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및</a:t>
            </a:r>
            <a:r>
              <a:rPr sz="1100" spc="-135" dirty="0">
                <a:latin typeface="맑은 고딕"/>
                <a:cs typeface="맑은 고딕"/>
              </a:rPr>
              <a:t> </a:t>
            </a:r>
            <a:r>
              <a:rPr sz="1100" dirty="0">
                <a:latin typeface="맑은 고딕"/>
                <a:cs typeface="맑은 고딕"/>
              </a:rPr>
              <a:t>수리등</a:t>
            </a:r>
            <a:r>
              <a:rPr sz="1100" spc="-160" dirty="0">
                <a:latin typeface="맑은 고딕"/>
                <a:cs typeface="맑은 고딕"/>
              </a:rPr>
              <a:t> </a:t>
            </a:r>
            <a:r>
              <a:rPr sz="1100" spc="-25" dirty="0">
                <a:latin typeface="맑은 고딕"/>
                <a:cs typeface="맑은 고딕"/>
              </a:rPr>
              <a:t>조치 </a:t>
            </a:r>
            <a:r>
              <a:rPr sz="1100" b="1" spc="-25" dirty="0">
                <a:latin typeface="맑은 고딕"/>
                <a:cs typeface="맑은 고딕"/>
              </a:rPr>
              <a:t>요청</a:t>
            </a:r>
            <a:endParaRPr sz="1100">
              <a:latin typeface="맑은 고딕"/>
              <a:cs typeface="맑은 고딕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035296" y="2393442"/>
            <a:ext cx="2152650" cy="3425825"/>
            <a:chOff x="5035296" y="2393442"/>
            <a:chExt cx="2152650" cy="3425825"/>
          </a:xfrm>
        </p:grpSpPr>
        <p:sp>
          <p:nvSpPr>
            <p:cNvPr id="56" name="object 56"/>
            <p:cNvSpPr/>
            <p:nvPr/>
          </p:nvSpPr>
          <p:spPr>
            <a:xfrm>
              <a:off x="5045202" y="3830574"/>
              <a:ext cx="2132965" cy="1978660"/>
            </a:xfrm>
            <a:custGeom>
              <a:avLst/>
              <a:gdLst/>
              <a:ahLst/>
              <a:cxnLst/>
              <a:rect l="l" t="t" r="r" b="b"/>
              <a:pathLst>
                <a:path w="2132965" h="1978660">
                  <a:moveTo>
                    <a:pt x="1063752" y="0"/>
                  </a:moveTo>
                  <a:lnTo>
                    <a:pt x="1063752" y="1587754"/>
                  </a:lnTo>
                  <a:lnTo>
                    <a:pt x="2132838" y="1587754"/>
                  </a:lnTo>
                </a:path>
                <a:path w="2132965" h="1978660">
                  <a:moveTo>
                    <a:pt x="1064640" y="0"/>
                  </a:moveTo>
                  <a:lnTo>
                    <a:pt x="1064640" y="1978507"/>
                  </a:lnTo>
                  <a:lnTo>
                    <a:pt x="0" y="1978507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71362" y="2393442"/>
              <a:ext cx="76200" cy="715645"/>
            </a:xfrm>
            <a:custGeom>
              <a:avLst/>
              <a:gdLst/>
              <a:ahLst/>
              <a:cxnLst/>
              <a:rect l="l" t="t" r="r" b="b"/>
              <a:pathLst>
                <a:path w="76200" h="715644">
                  <a:moveTo>
                    <a:pt x="48005" y="63500"/>
                  </a:moveTo>
                  <a:lnTo>
                    <a:pt x="28193" y="63500"/>
                  </a:lnTo>
                  <a:lnTo>
                    <a:pt x="27686" y="715137"/>
                  </a:lnTo>
                  <a:lnTo>
                    <a:pt x="47498" y="715137"/>
                  </a:lnTo>
                  <a:lnTo>
                    <a:pt x="47996" y="76200"/>
                  </a:lnTo>
                  <a:lnTo>
                    <a:pt x="48005" y="63500"/>
                  </a:lnTo>
                  <a:close/>
                </a:path>
                <a:path w="76200" h="715644">
                  <a:moveTo>
                    <a:pt x="38100" y="0"/>
                  </a:moveTo>
                  <a:lnTo>
                    <a:pt x="0" y="76200"/>
                  </a:lnTo>
                  <a:lnTo>
                    <a:pt x="28184" y="76200"/>
                  </a:lnTo>
                  <a:lnTo>
                    <a:pt x="28193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715644">
                  <a:moveTo>
                    <a:pt x="69850" y="63500"/>
                  </a:moveTo>
                  <a:lnTo>
                    <a:pt x="48005" y="63500"/>
                  </a:lnTo>
                  <a:lnTo>
                    <a:pt x="47996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Freeform 8">
            <a:extLst>
              <a:ext uri="{FF2B5EF4-FFF2-40B4-BE49-F238E27FC236}">
                <a16:creationId xmlns:a16="http://schemas.microsoft.com/office/drawing/2014/main" id="{231152AB-A098-057B-DF23-07DF893120C6}"/>
              </a:ext>
            </a:extLst>
          </p:cNvPr>
          <p:cNvSpPr/>
          <p:nvPr/>
        </p:nvSpPr>
        <p:spPr>
          <a:xfrm>
            <a:off x="10632540" y="55404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95230" cy="909955"/>
            <a:chOff x="0" y="0"/>
            <a:chExt cx="10095230" cy="909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755" y="275831"/>
              <a:ext cx="8791194" cy="4488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291058"/>
              <a:ext cx="265950" cy="3360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908" y="1088136"/>
            <a:ext cx="11410315" cy="59309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2318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69"/>
              </a:spcBef>
              <a:tabLst>
                <a:tab pos="2494915" algn="l"/>
                <a:tab pos="3978910" algn="l"/>
                <a:tab pos="4791710" algn="l"/>
                <a:tab pos="6948170" algn="l"/>
              </a:tabLst>
            </a:pPr>
            <a:r>
              <a:rPr sz="2400" b="1" spc="250" dirty="0">
                <a:solidFill>
                  <a:srgbClr val="FFFFFF"/>
                </a:solidFill>
                <a:latin typeface="HY헤드라인M"/>
                <a:cs typeface="HY헤드라인M"/>
              </a:rPr>
              <a:t>유지보수·</a:t>
            </a:r>
            <a:r>
              <a:rPr sz="2400" b="1" spc="-54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spc="145" dirty="0">
                <a:solidFill>
                  <a:srgbClr val="FFFFFF"/>
                </a:solidFill>
                <a:latin typeface="HY헤드라인M"/>
                <a:cs typeface="HY헤드라인M"/>
              </a:rPr>
              <a:t>관리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	</a:t>
            </a:r>
            <a:r>
              <a:rPr sz="2400" b="1" spc="220" dirty="0">
                <a:solidFill>
                  <a:srgbClr val="FFFFFF"/>
                </a:solidFill>
                <a:latin typeface="HY헤드라인M"/>
                <a:cs typeface="HY헤드라인M"/>
              </a:rPr>
              <a:t>성능점검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	</a:t>
            </a:r>
            <a:r>
              <a:rPr sz="2400" b="1" spc="160" dirty="0">
                <a:solidFill>
                  <a:srgbClr val="FFFFFF"/>
                </a:solidFill>
                <a:latin typeface="HY헤드라인M"/>
                <a:cs typeface="HY헤드라인M"/>
              </a:rPr>
              <a:t>대상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	</a:t>
            </a:r>
            <a:r>
              <a:rPr sz="2400" b="1" spc="245" dirty="0">
                <a:solidFill>
                  <a:srgbClr val="FFFFFF"/>
                </a:solidFill>
                <a:latin typeface="HY헤드라인M"/>
                <a:cs typeface="HY헤드라인M"/>
              </a:rPr>
              <a:t>정보통신설비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	</a:t>
            </a:r>
            <a:r>
              <a:rPr sz="2000" spc="60" dirty="0">
                <a:solidFill>
                  <a:srgbClr val="FFFFFF"/>
                </a:solidFill>
              </a:rPr>
              <a:t>(고시</a:t>
            </a:r>
            <a:r>
              <a:rPr sz="2000" spc="200" dirty="0">
                <a:solidFill>
                  <a:srgbClr val="FFFFFF"/>
                </a:solidFill>
              </a:rPr>
              <a:t> </a:t>
            </a:r>
            <a:r>
              <a:rPr sz="2000" spc="70" dirty="0">
                <a:solidFill>
                  <a:srgbClr val="FFFFFF"/>
                </a:solidFill>
              </a:rPr>
              <a:t>별표1)</a:t>
            </a:r>
            <a:endParaRPr sz="2000">
              <a:latin typeface="HY헤드라인M"/>
              <a:cs typeface="HY헤드라인M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00811" y="1809750"/>
          <a:ext cx="11410950" cy="4441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구분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설비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 종류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535">
                <a:tc>
                  <a:txBody>
                    <a:bodyPr/>
                    <a:lstStyle/>
                    <a:p>
                      <a:pPr marL="368935" marR="362585" indent="5143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통신설비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(8개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설비)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5074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케이블설비,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배관설비,</a:t>
                      </a:r>
                      <a:r>
                        <a:rPr sz="1600" spc="-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국선인입설비,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단자함설비,</a:t>
                      </a:r>
                      <a:r>
                        <a:rPr sz="1600" spc="-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이동통신구내선로설비,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전화설비,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방송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공동수신</a:t>
                      </a:r>
                      <a:r>
                        <a:rPr sz="16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안테나</a:t>
                      </a:r>
                      <a:r>
                        <a:rPr sz="16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시설,</a:t>
                      </a:r>
                      <a:r>
                        <a:rPr sz="16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종합유선방송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구내전송선로설비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195">
                <a:tc>
                  <a:txBody>
                    <a:bodyPr/>
                    <a:lstStyle/>
                    <a:p>
                      <a:pPr marL="368935" marR="362585" indent="5143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방송설비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(1개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설비)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방송음향설비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220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정보설비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(23개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 설비)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1440" marR="166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네트워크설비,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전자출입(통제)시스템,</a:t>
                      </a:r>
                      <a:r>
                        <a:rPr sz="1600" spc="-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원격검침시스템,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주차관제시스템,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45" dirty="0">
                          <a:latin typeface="HY헤드라인M"/>
                          <a:cs typeface="HY헤드라인M"/>
                        </a:rPr>
                        <a:t>주차유도시스템,</a:t>
                      </a: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무인택배시스템, 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비상벨설비,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영상정보처리기기시스템,</a:t>
                      </a:r>
                      <a:r>
                        <a:rPr sz="16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65" dirty="0">
                          <a:latin typeface="HY헤드라인M"/>
                          <a:cs typeface="HY헤드라인M"/>
                        </a:rPr>
                        <a:t>홈네트워크 </a:t>
                      </a:r>
                      <a:r>
                        <a:rPr sz="1600" spc="-45" dirty="0">
                          <a:latin typeface="HY헤드라인M"/>
                          <a:cs typeface="HY헤드라인M"/>
                        </a:rPr>
                        <a:t>설비,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빌딩안내시스템(BIS), 전기시계시스템,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45" dirty="0">
                          <a:latin typeface="HY헤드라인M"/>
                          <a:cs typeface="HY헤드라인M"/>
                        </a:rPr>
                        <a:t>통합</a:t>
                      </a:r>
                      <a:r>
                        <a:rPr sz="1600" spc="-6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SI시스템, </a:t>
                      </a:r>
                      <a:r>
                        <a:rPr sz="1600" spc="-90" dirty="0">
                          <a:latin typeface="HY헤드라인M"/>
                          <a:cs typeface="HY헤드라인M"/>
                        </a:rPr>
                        <a:t>시설관리시스템,</a:t>
                      </a:r>
                      <a:r>
                        <a:rPr sz="1600" spc="-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85" dirty="0">
                          <a:latin typeface="HY헤드라인M"/>
                          <a:cs typeface="HY헤드라인M"/>
                        </a:rPr>
                        <a:t>건물에너지관리시스템(BEMS),</a:t>
                      </a:r>
                      <a:r>
                        <a:rPr sz="1600" spc="-6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지능형</a:t>
                      </a:r>
                      <a:r>
                        <a:rPr sz="1600" spc="-1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인원계수</a:t>
                      </a:r>
                      <a:r>
                        <a:rPr sz="1600" spc="-1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시스템,</a:t>
                      </a:r>
                      <a:r>
                        <a:rPr sz="1600" spc="-1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지능형</a:t>
                      </a:r>
                      <a:r>
                        <a:rPr sz="16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경계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감시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시스템,</a:t>
                      </a:r>
                      <a:endParaRPr sz="1600" dirty="0">
                        <a:latin typeface="HY헤드라인M"/>
                        <a:cs typeface="HY헤드라인M"/>
                      </a:endParaRPr>
                    </a:p>
                    <a:p>
                      <a:pPr marL="91440" marR="200723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스마트</a:t>
                      </a:r>
                      <a:r>
                        <a:rPr sz="1600" spc="-1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병원</a:t>
                      </a:r>
                      <a:r>
                        <a:rPr sz="1600" spc="-10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설비,</a:t>
                      </a:r>
                      <a:r>
                        <a:rPr sz="1600" spc="-1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스마트</a:t>
                      </a:r>
                      <a:r>
                        <a:rPr sz="1600" spc="-1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도난방지</a:t>
                      </a:r>
                      <a:r>
                        <a:rPr sz="1600" spc="-10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시스템,</a:t>
                      </a:r>
                      <a:r>
                        <a:rPr sz="1600" spc="-1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스마트</a:t>
                      </a:r>
                      <a:r>
                        <a:rPr sz="1600" spc="-114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공장</a:t>
                      </a:r>
                      <a:r>
                        <a:rPr sz="1600" spc="-10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시스템,</a:t>
                      </a:r>
                      <a:r>
                        <a:rPr sz="1600" spc="-1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스마트</a:t>
                      </a:r>
                      <a:r>
                        <a:rPr sz="1600" spc="-10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도서관</a:t>
                      </a:r>
                      <a:r>
                        <a:rPr sz="1600" spc="-114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시스템, 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지능형</a:t>
                      </a:r>
                      <a:r>
                        <a:rPr sz="1600" spc="-114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이상음원</a:t>
                      </a:r>
                      <a:r>
                        <a:rPr sz="1600" spc="-1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시스템,</a:t>
                      </a:r>
                      <a:r>
                        <a:rPr sz="1600" spc="-10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IoT기반</a:t>
                      </a:r>
                      <a:r>
                        <a:rPr sz="16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지하공간</a:t>
                      </a:r>
                      <a:r>
                        <a:rPr sz="16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안전관리</a:t>
                      </a:r>
                      <a:r>
                        <a:rPr sz="16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시스템,</a:t>
                      </a:r>
                      <a:r>
                        <a:rPr sz="16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디지털</a:t>
                      </a:r>
                      <a:r>
                        <a:rPr sz="16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사이니지</a:t>
                      </a:r>
                      <a:endParaRPr sz="1600" dirty="0">
                        <a:latin typeface="HY헤드라인M"/>
                        <a:cs typeface="HY헤드라인M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368935" marR="362585" indent="5143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기타설비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(2개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설비)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통신용</a:t>
                      </a:r>
                      <a:r>
                        <a:rPr sz="16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전원설비,</a:t>
                      </a:r>
                      <a:r>
                        <a:rPr sz="16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통신접지설비</a:t>
                      </a:r>
                      <a:endParaRPr sz="1600" dirty="0">
                        <a:latin typeface="HY헤드라인M"/>
                        <a:cs typeface="HY헤드라인M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Freeform 8">
            <a:extLst>
              <a:ext uri="{FF2B5EF4-FFF2-40B4-BE49-F238E27FC236}">
                <a16:creationId xmlns:a16="http://schemas.microsoft.com/office/drawing/2014/main" id="{85DD0232-5394-DB80-3D59-0D48D2BAF115}"/>
              </a:ext>
            </a:extLst>
          </p:cNvPr>
          <p:cNvSpPr/>
          <p:nvPr/>
        </p:nvSpPr>
        <p:spPr>
          <a:xfrm>
            <a:off x="10708149" y="84303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95230" cy="909955"/>
            <a:chOff x="0" y="0"/>
            <a:chExt cx="10095230" cy="909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755" y="275831"/>
              <a:ext cx="8791194" cy="4488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291058"/>
              <a:ext cx="265950" cy="33606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85952" y="4476770"/>
            <a:ext cx="11113770" cy="17767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352425" algn="l"/>
              </a:tabLst>
            </a:pPr>
            <a:r>
              <a:rPr sz="1600" spc="-50" dirty="0">
                <a:latin typeface="HY헤드라인M"/>
                <a:cs typeface="HY헤드라인M"/>
              </a:rPr>
              <a:t>비</a:t>
            </a:r>
            <a:r>
              <a:rPr sz="1600" dirty="0">
                <a:latin typeface="HY헤드라인M"/>
                <a:cs typeface="HY헤드라인M"/>
              </a:rPr>
              <a:t>	</a:t>
            </a:r>
            <a:r>
              <a:rPr sz="1600" spc="-50" dirty="0">
                <a:latin typeface="HY헤드라인M"/>
                <a:cs typeface="HY헤드라인M"/>
              </a:rPr>
              <a:t>고</a:t>
            </a:r>
            <a:endParaRPr sz="1600">
              <a:latin typeface="HY헤드라인M"/>
              <a:cs typeface="HY헤드라인M"/>
            </a:endParaRPr>
          </a:p>
          <a:p>
            <a:pPr marL="242570" indent="-229870">
              <a:lnSpc>
                <a:spcPct val="100000"/>
              </a:lnSpc>
              <a:spcBef>
                <a:spcPts val="370"/>
              </a:spcBef>
              <a:buAutoNum type="arabicPeriod"/>
              <a:tabLst>
                <a:tab pos="242570" algn="l"/>
              </a:tabLst>
            </a:pPr>
            <a:r>
              <a:rPr sz="1600" dirty="0">
                <a:latin typeface="HY헤드라인M"/>
                <a:cs typeface="HY헤드라인M"/>
              </a:rPr>
              <a:t>정보통신설비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HY헤드라인M"/>
                <a:cs typeface="HY헤드라인M"/>
              </a:rPr>
              <a:t>유지보수·관리자로</a:t>
            </a:r>
            <a:r>
              <a:rPr sz="1600" spc="-2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선임되고자</a:t>
            </a:r>
            <a:r>
              <a:rPr sz="1600" spc="-4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하는</a:t>
            </a:r>
            <a:r>
              <a:rPr sz="1600" spc="-4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자</a:t>
            </a:r>
            <a:r>
              <a:rPr sz="1600" dirty="0">
                <a:latin typeface="HY헤드라인M"/>
                <a:cs typeface="HY헤드라인M"/>
              </a:rPr>
              <a:t>는</a:t>
            </a:r>
            <a:r>
              <a:rPr sz="1600" spc="-5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위</a:t>
            </a:r>
            <a:r>
              <a:rPr sz="1600" spc="-5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표에</a:t>
            </a:r>
            <a:r>
              <a:rPr sz="1600" spc="-4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따른</a:t>
            </a:r>
            <a:r>
              <a:rPr sz="1600" spc="-50" dirty="0"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인정교육을</a:t>
            </a:r>
            <a:r>
              <a:rPr sz="1600" spc="-3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최소</a:t>
            </a:r>
            <a:r>
              <a:rPr sz="1600" spc="-5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선임일</a:t>
            </a:r>
            <a:r>
              <a:rPr sz="1600" spc="-4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전에</a:t>
            </a:r>
            <a:r>
              <a:rPr sz="1600" spc="-5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1회</a:t>
            </a:r>
            <a:r>
              <a:rPr sz="1600" spc="-5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spc="-25" dirty="0">
                <a:solidFill>
                  <a:srgbClr val="0000FF"/>
                </a:solidFill>
                <a:latin typeface="HY헤드라인M"/>
                <a:cs typeface="HY헤드라인M"/>
              </a:rPr>
              <a:t>이수</a:t>
            </a:r>
            <a:endParaRPr sz="1600">
              <a:latin typeface="HY헤드라인M"/>
              <a:cs typeface="HY헤드라인M"/>
            </a:endParaRPr>
          </a:p>
          <a:p>
            <a:pPr marL="242570" indent="-22987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242570" algn="l"/>
              </a:tabLst>
            </a:pPr>
            <a:r>
              <a:rPr sz="1600" dirty="0">
                <a:latin typeface="HY헤드라인M"/>
                <a:cs typeface="HY헤드라인M"/>
              </a:rPr>
              <a:t>교육시간은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총</a:t>
            </a:r>
            <a:r>
              <a:rPr sz="1600" spc="-3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20시간</a:t>
            </a:r>
            <a:r>
              <a:rPr sz="1600" spc="-4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이상으로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하되,</a:t>
            </a:r>
            <a:r>
              <a:rPr sz="1600" spc="-2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교육방식은</a:t>
            </a:r>
            <a:r>
              <a:rPr sz="1600" spc="-2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대면</a:t>
            </a:r>
            <a:r>
              <a:rPr sz="1600" spc="-4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또는</a:t>
            </a:r>
            <a:r>
              <a:rPr sz="1600" spc="-4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온라인</a:t>
            </a:r>
            <a:r>
              <a:rPr sz="1600" spc="-3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방식으로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실시할</a:t>
            </a:r>
            <a:r>
              <a:rPr sz="1600" spc="-3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수</a:t>
            </a:r>
            <a:r>
              <a:rPr sz="1600" spc="-40" dirty="0">
                <a:latin typeface="HY헤드라인M"/>
                <a:cs typeface="HY헤드라인M"/>
              </a:rPr>
              <a:t> </a:t>
            </a:r>
            <a:r>
              <a:rPr sz="1600" spc="-25" dirty="0">
                <a:latin typeface="HY헤드라인M"/>
                <a:cs typeface="HY헤드라인M"/>
              </a:rPr>
              <a:t>있다.</a:t>
            </a:r>
            <a:endParaRPr sz="1600">
              <a:latin typeface="HY헤드라인M"/>
              <a:cs typeface="HY헤드라인M"/>
            </a:endParaRPr>
          </a:p>
          <a:p>
            <a:pPr marL="216535" marR="5080" indent="-204470">
              <a:lnSpc>
                <a:spcPct val="119400"/>
              </a:lnSpc>
              <a:spcBef>
                <a:spcPts val="15"/>
              </a:spcBef>
              <a:buAutoNum type="arabicPeriod"/>
              <a:tabLst>
                <a:tab pos="216535" algn="l"/>
                <a:tab pos="241935" algn="l"/>
              </a:tabLst>
            </a:pPr>
            <a:r>
              <a:rPr sz="1600" dirty="0">
                <a:latin typeface="HY헤드라인M"/>
                <a:cs typeface="HY헤드라인M"/>
              </a:rPr>
              <a:t>교육에</a:t>
            </a:r>
            <a:r>
              <a:rPr sz="1600" spc="-5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관한</a:t>
            </a:r>
            <a:r>
              <a:rPr sz="1600" spc="-5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사항은</a:t>
            </a:r>
            <a:r>
              <a:rPr sz="1600" spc="-5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과학기술정보통신부</a:t>
            </a:r>
            <a:r>
              <a:rPr sz="1600" spc="-2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장관이</a:t>
            </a:r>
            <a:r>
              <a:rPr sz="1600" spc="-4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정한다.</a:t>
            </a:r>
            <a:r>
              <a:rPr sz="1600" spc="-5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다만,</a:t>
            </a:r>
            <a:r>
              <a:rPr sz="1600" spc="-55" dirty="0">
                <a:latin typeface="HY헤드라인M"/>
                <a:cs typeface="HY헤드라인M"/>
              </a:rPr>
              <a:t> </a:t>
            </a:r>
            <a:r>
              <a:rPr sz="1600" spc="-10" dirty="0">
                <a:latin typeface="HY헤드라인M"/>
                <a:cs typeface="HY헤드라인M"/>
              </a:rPr>
              <a:t>과학기술정보통신부장관이</a:t>
            </a:r>
            <a:r>
              <a:rPr sz="1600" spc="-1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지정·고시하는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spc="-10" dirty="0">
                <a:latin typeface="HY헤드라인M"/>
                <a:cs typeface="HY헤드라인M"/>
              </a:rPr>
              <a:t>정보통신기술 </a:t>
            </a:r>
            <a:r>
              <a:rPr sz="1600" dirty="0">
                <a:latin typeface="HY헤드라인M"/>
                <a:cs typeface="HY헤드라인M"/>
              </a:rPr>
              <a:t>인력</a:t>
            </a:r>
            <a:r>
              <a:rPr sz="1600" spc="-45" dirty="0"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양성기관에</a:t>
            </a:r>
            <a:r>
              <a:rPr sz="1600" spc="-3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교육을</a:t>
            </a:r>
            <a:r>
              <a:rPr sz="1600" spc="-3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위탁</a:t>
            </a:r>
            <a:r>
              <a:rPr sz="1600" dirty="0">
                <a:latin typeface="HY헤드라인M"/>
                <a:cs typeface="HY헤드라인M"/>
              </a:rPr>
              <a:t>한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경우에는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그</a:t>
            </a:r>
            <a:r>
              <a:rPr sz="1600" spc="-4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위탁받은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기관이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spc="-10" dirty="0">
                <a:latin typeface="HY헤드라인M"/>
                <a:cs typeface="HY헤드라인M"/>
              </a:rPr>
              <a:t>과학기술정보통신부장관의</a:t>
            </a:r>
            <a:r>
              <a:rPr sz="1600" dirty="0">
                <a:latin typeface="HY헤드라인M"/>
                <a:cs typeface="HY헤드라인M"/>
              </a:rPr>
              <a:t> 승인을</a:t>
            </a:r>
            <a:r>
              <a:rPr sz="1600" spc="-3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받아정할</a:t>
            </a:r>
            <a:r>
              <a:rPr sz="1600" spc="-3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수</a:t>
            </a:r>
            <a:r>
              <a:rPr sz="1600" spc="-40" dirty="0">
                <a:latin typeface="HY헤드라인M"/>
                <a:cs typeface="HY헤드라인M"/>
              </a:rPr>
              <a:t> </a:t>
            </a:r>
            <a:r>
              <a:rPr sz="1600" spc="-25" dirty="0">
                <a:latin typeface="HY헤드라인M"/>
                <a:cs typeface="HY헤드라인M"/>
              </a:rPr>
              <a:t>있다.</a:t>
            </a:r>
            <a:endParaRPr sz="1600">
              <a:latin typeface="HY헤드라인M"/>
              <a:cs typeface="HY헤드라인M"/>
            </a:endParaRPr>
          </a:p>
          <a:p>
            <a:pPr marL="80645">
              <a:lnSpc>
                <a:spcPct val="100000"/>
              </a:lnSpc>
              <a:spcBef>
                <a:spcPts val="380"/>
              </a:spcBef>
            </a:pPr>
            <a:r>
              <a:rPr sz="1600" dirty="0">
                <a:solidFill>
                  <a:srgbClr val="FF0000"/>
                </a:solidFill>
                <a:latin typeface="HY헤드라인M"/>
                <a:cs typeface="HY헤드라인M"/>
              </a:rPr>
              <a:t>※</a:t>
            </a:r>
            <a:r>
              <a:rPr sz="1600" spc="-6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FF0000"/>
                </a:solidFill>
                <a:latin typeface="HY헤드라인M"/>
                <a:cs typeface="HY헤드라인M"/>
              </a:rPr>
              <a:t>비고</a:t>
            </a:r>
            <a:r>
              <a:rPr sz="1600" spc="-6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FF0000"/>
                </a:solidFill>
                <a:latin typeface="HY헤드라인M"/>
                <a:cs typeface="HY헤드라인M"/>
              </a:rPr>
              <a:t>제3호에</a:t>
            </a:r>
            <a:r>
              <a:rPr sz="1600" spc="-5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FF0000"/>
                </a:solidFill>
                <a:latin typeface="HY헤드라인M"/>
                <a:cs typeface="HY헤드라인M"/>
              </a:rPr>
              <a:t>따라</a:t>
            </a:r>
            <a:r>
              <a:rPr sz="1600" spc="-5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FF0000"/>
                </a:solidFill>
                <a:latin typeface="HY헤드라인M"/>
                <a:cs typeface="HY헤드라인M"/>
              </a:rPr>
              <a:t>과학기술정보통신부는</a:t>
            </a:r>
            <a:r>
              <a:rPr sz="1600" spc="-2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FF0000"/>
                </a:solidFill>
                <a:latin typeface="HY헤드라인M"/>
                <a:cs typeface="HY헤드라인M"/>
              </a:rPr>
              <a:t>ICT폴리텍대학에</a:t>
            </a:r>
            <a:r>
              <a:rPr sz="1600" spc="-3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FF0000"/>
                </a:solidFill>
                <a:latin typeface="HY헤드라인M"/>
                <a:cs typeface="HY헤드라인M"/>
              </a:rPr>
              <a:t>인정교육을</a:t>
            </a:r>
            <a:r>
              <a:rPr sz="1600" spc="-4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FF0000"/>
                </a:solidFill>
                <a:latin typeface="HY헤드라인M"/>
                <a:cs typeface="HY헤드라인M"/>
              </a:rPr>
              <a:t>위탁</a:t>
            </a:r>
            <a:r>
              <a:rPr sz="1600" spc="-5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HY헤드라인M"/>
                <a:cs typeface="HY헤드라인M"/>
              </a:rPr>
              <a:t>시행</a:t>
            </a:r>
            <a:endParaRPr sz="1600">
              <a:latin typeface="HY헤드라인M"/>
              <a:cs typeface="HY헤드라인M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00811" y="3521964"/>
          <a:ext cx="11411585" cy="967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7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339725" algn="l"/>
                        </a:tabLst>
                      </a:pP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구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	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분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교육대상자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교육시기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교육시간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95">
                <a:tc>
                  <a:txBody>
                    <a:bodyPr/>
                    <a:lstStyle/>
                    <a:p>
                      <a:pPr marL="234950" marR="229235" indent="640080">
                        <a:lnSpc>
                          <a:spcPct val="119500"/>
                        </a:lnSpc>
                        <a:spcBef>
                          <a:spcPts val="90"/>
                        </a:spcBef>
                      </a:pP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정보통신설비 유지보수·관리자</a:t>
                      </a:r>
                      <a:r>
                        <a:rPr sz="1600" spc="-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인정교육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86435" marR="667385" indent="106680">
                        <a:lnSpc>
                          <a:spcPct val="119500"/>
                        </a:lnSpc>
                        <a:spcBef>
                          <a:spcPts val="90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영</a:t>
                      </a:r>
                      <a:r>
                        <a:rPr sz="16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별표6에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따른</a:t>
                      </a:r>
                      <a:r>
                        <a:rPr sz="16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기술계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정보통신기술자로서 </a:t>
                      </a:r>
                      <a:r>
                        <a:rPr sz="1600" spc="-80" dirty="0">
                          <a:latin typeface="HY헤드라인M"/>
                          <a:cs typeface="HY헤드라인M"/>
                        </a:rPr>
                        <a:t>정보통신설비 </a:t>
                      </a:r>
                      <a:r>
                        <a:rPr sz="1600" spc="-85" dirty="0">
                          <a:latin typeface="HY헤드라인M"/>
                          <a:cs typeface="HY헤드라인M"/>
                        </a:rPr>
                        <a:t>유지보수·관리자로</a:t>
                      </a: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85" dirty="0">
                          <a:latin typeface="HY헤드라인M"/>
                          <a:cs typeface="HY헤드라인M"/>
                        </a:rPr>
                        <a:t>선임되려는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자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선임일</a:t>
                      </a:r>
                      <a:r>
                        <a:rPr sz="16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전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232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20시간</a:t>
                      </a:r>
                      <a:r>
                        <a:rPr sz="16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이상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232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6908" y="1110996"/>
            <a:ext cx="11410315" cy="53086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144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유지보수·관리자</a:t>
            </a:r>
            <a:r>
              <a:rPr sz="24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자격기준</a:t>
            </a:r>
            <a:r>
              <a:rPr sz="24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(시행령</a:t>
            </a:r>
            <a:r>
              <a:rPr sz="20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제37조의3)</a:t>
            </a:r>
            <a:endParaRPr sz="2000">
              <a:latin typeface="HY헤드라인M"/>
              <a:cs typeface="HY헤드라인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6908" y="1705355"/>
            <a:ext cx="11410315" cy="1057910"/>
          </a:xfrm>
          <a:prstGeom prst="rect">
            <a:avLst/>
          </a:prstGeom>
          <a:solidFill>
            <a:srgbClr val="FFF1CC"/>
          </a:solidFill>
          <a:ln w="12192">
            <a:solidFill>
              <a:srgbClr val="41709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433705" indent="-342265">
              <a:lnSpc>
                <a:spcPct val="100000"/>
              </a:lnSpc>
              <a:spcBef>
                <a:spcPts val="645"/>
              </a:spcBef>
              <a:buFont typeface="Wingdings"/>
              <a:buChar char=""/>
              <a:tabLst>
                <a:tab pos="433705" algn="l"/>
              </a:tabLst>
            </a:pPr>
            <a:r>
              <a:rPr sz="1800" dirty="0">
                <a:latin typeface="HY헤드라인M"/>
                <a:cs typeface="HY헤드라인M"/>
              </a:rPr>
              <a:t>정보통신설비 유지보수·관리자로 선임되려는 자는 다음 자격기준을 모두 </a:t>
            </a:r>
            <a:r>
              <a:rPr sz="1800" spc="-25" dirty="0">
                <a:latin typeface="HY헤드라인M"/>
                <a:cs typeface="HY헤드라인M"/>
              </a:rPr>
              <a:t>충족</a:t>
            </a:r>
            <a:endParaRPr sz="1800">
              <a:latin typeface="HY헤드라인M"/>
              <a:cs typeface="HY헤드라인M"/>
            </a:endParaRPr>
          </a:p>
          <a:p>
            <a:pPr marL="228600">
              <a:lnSpc>
                <a:spcPct val="100000"/>
              </a:lnSpc>
              <a:spcBef>
                <a:spcPts val="334"/>
              </a:spcBef>
            </a:pPr>
            <a:r>
              <a:rPr sz="1600" dirty="0">
                <a:latin typeface="HY헤드라인M"/>
                <a:cs typeface="HY헤드라인M"/>
              </a:rPr>
              <a:t>-</a:t>
            </a:r>
            <a:r>
              <a:rPr sz="1600" spc="-85" dirty="0">
                <a:latin typeface="HY헤드라인M"/>
                <a:cs typeface="HY헤드라인M"/>
              </a:rPr>
              <a:t> </a:t>
            </a:r>
            <a:r>
              <a:rPr sz="1600" spc="-10" dirty="0">
                <a:latin typeface="HY헤드라인M"/>
                <a:cs typeface="HY헤드라인M"/>
              </a:rPr>
              <a:t>과학기술정보통신부장관이</a:t>
            </a:r>
            <a:r>
              <a:rPr sz="1600" spc="-3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정하여</a:t>
            </a:r>
            <a:r>
              <a:rPr sz="1600" spc="-6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고시하는</a:t>
            </a:r>
            <a:r>
              <a:rPr sz="1600" spc="-6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정보통신설비</a:t>
            </a:r>
            <a:r>
              <a:rPr sz="1600" spc="-60" dirty="0"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유지보수·관리자</a:t>
            </a:r>
            <a:r>
              <a:rPr sz="1600" spc="-5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인정교육을</a:t>
            </a:r>
            <a:r>
              <a:rPr sz="1600" spc="-5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20시간</a:t>
            </a:r>
            <a:r>
              <a:rPr sz="1600" spc="-6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이상</a:t>
            </a:r>
            <a:r>
              <a:rPr sz="1600" spc="-7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받았을</a:t>
            </a:r>
            <a:r>
              <a:rPr sz="1600" spc="-6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spc="-50" dirty="0">
                <a:solidFill>
                  <a:srgbClr val="0000FF"/>
                </a:solidFill>
                <a:latin typeface="HY헤드라인M"/>
                <a:cs typeface="HY헤드라인M"/>
              </a:rPr>
              <a:t>것</a:t>
            </a:r>
            <a:endParaRPr sz="1600">
              <a:latin typeface="HY헤드라인M"/>
              <a:cs typeface="HY헤드라인M"/>
            </a:endParaRPr>
          </a:p>
          <a:p>
            <a:pPr marL="2286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HY헤드라인M"/>
                <a:cs typeface="HY헤드라인M"/>
              </a:rPr>
              <a:t>-「</a:t>
            </a:r>
            <a:r>
              <a:rPr sz="1600" dirty="0">
                <a:latin typeface="HY헤드라인M"/>
                <a:cs typeface="HY헤드라인M"/>
              </a:rPr>
              <a:t>정보통신공사업법</a:t>
            </a:r>
            <a:r>
              <a:rPr sz="1600" spc="-3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시행령</a:t>
            </a:r>
            <a:r>
              <a:rPr sz="1600" spc="-20" dirty="0">
                <a:latin typeface="HY헤드라인M"/>
                <a:cs typeface="HY헤드라인M"/>
              </a:rPr>
              <a:t> 」[</a:t>
            </a:r>
            <a:r>
              <a:rPr sz="1600" dirty="0">
                <a:latin typeface="HY헤드라인M"/>
                <a:cs typeface="HY헤드라인M"/>
              </a:rPr>
              <a:t>별표6]에</a:t>
            </a:r>
            <a:r>
              <a:rPr sz="1600" spc="-2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따른</a:t>
            </a:r>
            <a:r>
              <a:rPr sz="1600" spc="-60" dirty="0"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기술계</a:t>
            </a:r>
            <a:r>
              <a:rPr sz="1600" spc="-5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0000FF"/>
                </a:solidFill>
                <a:latin typeface="HY헤드라인M"/>
                <a:cs typeface="HY헤드라인M"/>
              </a:rPr>
              <a:t>정보통신기술자일</a:t>
            </a:r>
            <a:r>
              <a:rPr sz="1600" spc="-4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600" spc="-50" dirty="0">
                <a:solidFill>
                  <a:srgbClr val="0000FF"/>
                </a:solidFill>
                <a:latin typeface="HY헤드라인M"/>
                <a:cs typeface="HY헤드라인M"/>
              </a:rPr>
              <a:t>것</a:t>
            </a:r>
            <a:endParaRPr sz="1600">
              <a:latin typeface="HY헤드라인M"/>
              <a:cs typeface="HY헤드라인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908" y="2884932"/>
            <a:ext cx="11410315" cy="53213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30"/>
              </a:spcBef>
            </a:pP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유지보수·관리자</a:t>
            </a:r>
            <a:r>
              <a:rPr sz="2400" b="1" spc="-4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인정교육</a:t>
            </a:r>
            <a:r>
              <a:rPr sz="2400" b="1" spc="-4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(고시</a:t>
            </a:r>
            <a:r>
              <a:rPr sz="2000" b="1" spc="-4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제12조</a:t>
            </a:r>
            <a:r>
              <a:rPr sz="2000" b="1" spc="-4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및</a:t>
            </a:r>
            <a:r>
              <a:rPr sz="2000" b="1" spc="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별표4)</a:t>
            </a:r>
            <a:endParaRPr sz="2000">
              <a:latin typeface="HY헤드라인M"/>
              <a:cs typeface="HY헤드라인M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6FEE9081-842D-40FA-86A4-00BE4E8E2E4A}"/>
              </a:ext>
            </a:extLst>
          </p:cNvPr>
          <p:cNvSpPr/>
          <p:nvPr/>
        </p:nvSpPr>
        <p:spPr>
          <a:xfrm>
            <a:off x="10632540" y="81046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95230" cy="909955"/>
            <a:chOff x="0" y="0"/>
            <a:chExt cx="10095230" cy="909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755" y="275831"/>
              <a:ext cx="8791194" cy="4488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291058"/>
              <a:ext cx="265950" cy="3360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908" y="1088136"/>
            <a:ext cx="11410315" cy="53213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730"/>
              </a:spcBef>
            </a:pP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유지보수·관리자</a:t>
            </a:r>
            <a:r>
              <a:rPr sz="2400" b="1" spc="-2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선·해임</a:t>
            </a:r>
            <a:r>
              <a:rPr sz="24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신고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(시행규칙</a:t>
            </a:r>
            <a:r>
              <a:rPr sz="2000" b="1" spc="-2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제10조제1항)</a:t>
            </a:r>
            <a:endParaRPr sz="2000">
              <a:latin typeface="HY헤드라인M"/>
              <a:cs typeface="HY헤드라인M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0811" y="1711451"/>
            <a:ext cx="11422380" cy="4517390"/>
            <a:chOff x="400811" y="1711451"/>
            <a:chExt cx="11422380" cy="4517390"/>
          </a:xfrm>
        </p:grpSpPr>
        <p:sp>
          <p:nvSpPr>
            <p:cNvPr id="7" name="object 7"/>
            <p:cNvSpPr/>
            <p:nvPr/>
          </p:nvSpPr>
          <p:spPr>
            <a:xfrm>
              <a:off x="406907" y="1717547"/>
              <a:ext cx="11410315" cy="4505325"/>
            </a:xfrm>
            <a:custGeom>
              <a:avLst/>
              <a:gdLst/>
              <a:ahLst/>
              <a:cxnLst/>
              <a:rect l="l" t="t" r="r" b="b"/>
              <a:pathLst>
                <a:path w="11410315" h="4505325">
                  <a:moveTo>
                    <a:pt x="11410188" y="0"/>
                  </a:moveTo>
                  <a:lnTo>
                    <a:pt x="0" y="0"/>
                  </a:lnTo>
                  <a:lnTo>
                    <a:pt x="0" y="4504944"/>
                  </a:lnTo>
                  <a:lnTo>
                    <a:pt x="11410188" y="4504944"/>
                  </a:lnTo>
                  <a:lnTo>
                    <a:pt x="11410188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907" y="1717547"/>
              <a:ext cx="11410315" cy="4505325"/>
            </a:xfrm>
            <a:custGeom>
              <a:avLst/>
              <a:gdLst/>
              <a:ahLst/>
              <a:cxnLst/>
              <a:rect l="l" t="t" r="r" b="b"/>
              <a:pathLst>
                <a:path w="11410315" h="4505325">
                  <a:moveTo>
                    <a:pt x="0" y="4504944"/>
                  </a:moveTo>
                  <a:lnTo>
                    <a:pt x="11410188" y="4504944"/>
                  </a:lnTo>
                  <a:lnTo>
                    <a:pt x="11410188" y="0"/>
                  </a:lnTo>
                  <a:lnTo>
                    <a:pt x="0" y="0"/>
                  </a:lnTo>
                  <a:lnTo>
                    <a:pt x="0" y="450494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5952" y="1945640"/>
            <a:ext cx="1032319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>
                <a:latin typeface="HY헤드라인M"/>
                <a:cs typeface="HY헤드라인M"/>
              </a:rPr>
              <a:t>신고기간</a:t>
            </a:r>
            <a:r>
              <a:rPr sz="1800" spc="6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:</a:t>
            </a:r>
            <a:r>
              <a:rPr sz="1800" spc="8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선임일</a:t>
            </a:r>
            <a:r>
              <a:rPr sz="1800" spc="7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또는</a:t>
            </a:r>
            <a:r>
              <a:rPr sz="1800" spc="7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해임일로부터</a:t>
            </a:r>
            <a:r>
              <a:rPr sz="1800" spc="6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30일</a:t>
            </a:r>
            <a:r>
              <a:rPr sz="1800" spc="70" dirty="0">
                <a:latin typeface="HY헤드라인M"/>
                <a:cs typeface="HY헤드라인M"/>
              </a:rPr>
              <a:t> </a:t>
            </a:r>
            <a:r>
              <a:rPr sz="1800" spc="-25" dirty="0">
                <a:latin typeface="HY헤드라인M"/>
                <a:cs typeface="HY헤드라인M"/>
              </a:rPr>
              <a:t>이내</a:t>
            </a:r>
            <a:endParaRPr sz="1800">
              <a:latin typeface="HY헤드라인M"/>
              <a:cs typeface="HY헤드라인M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>
                <a:latin typeface="HY헤드라인M"/>
                <a:cs typeface="HY헤드라인M"/>
              </a:rPr>
              <a:t>신고방법</a:t>
            </a:r>
            <a:r>
              <a:rPr sz="1800" spc="13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:</a:t>
            </a:r>
            <a:r>
              <a:rPr sz="1800" spc="15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신고서</a:t>
            </a:r>
            <a:r>
              <a:rPr sz="1800" spc="14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및</a:t>
            </a:r>
            <a:r>
              <a:rPr sz="1800" spc="14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신고서류를</a:t>
            </a:r>
            <a:r>
              <a:rPr sz="1800" spc="13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특별자치시장·특별자치도지사·시장·군수·구청장에게</a:t>
            </a:r>
            <a:r>
              <a:rPr sz="1800" spc="114" dirty="0">
                <a:latin typeface="HY헤드라인M"/>
                <a:cs typeface="HY헤드라인M"/>
              </a:rPr>
              <a:t> </a:t>
            </a:r>
            <a:r>
              <a:rPr sz="1800" spc="-25" dirty="0">
                <a:latin typeface="HY헤드라인M"/>
                <a:cs typeface="HY헤드라인M"/>
              </a:rPr>
              <a:t>제출</a:t>
            </a:r>
            <a:endParaRPr sz="1800">
              <a:latin typeface="HY헤드라인M"/>
              <a:cs typeface="HY헤드라인M"/>
            </a:endParaRPr>
          </a:p>
          <a:p>
            <a:pPr marL="298450" indent="-285750">
              <a:lnSpc>
                <a:spcPct val="100000"/>
              </a:lnSpc>
              <a:spcBef>
                <a:spcPts val="2160"/>
              </a:spcBef>
              <a:buFont typeface="Wingdings"/>
              <a:buChar char=""/>
              <a:tabLst>
                <a:tab pos="298450" algn="l"/>
              </a:tabLst>
            </a:pPr>
            <a:r>
              <a:rPr sz="1800" spc="-20" dirty="0">
                <a:latin typeface="HY헤드라인M"/>
                <a:cs typeface="HY헤드라인M"/>
              </a:rPr>
              <a:t>제출서류</a:t>
            </a:r>
            <a:endParaRPr sz="1800">
              <a:latin typeface="HY헤드라인M"/>
              <a:cs typeface="HY헤드라인M"/>
            </a:endParaRPr>
          </a:p>
          <a:p>
            <a:pPr marL="383540" lvl="1" indent="-213995">
              <a:lnSpc>
                <a:spcPct val="100000"/>
              </a:lnSpc>
              <a:spcBef>
                <a:spcPts val="2160"/>
              </a:spcBef>
              <a:buChar char="-"/>
              <a:tabLst>
                <a:tab pos="383540" algn="l"/>
              </a:tabLst>
            </a:pPr>
            <a:r>
              <a:rPr sz="1800" dirty="0">
                <a:latin typeface="HY헤드라인M"/>
                <a:cs typeface="HY헤드라인M"/>
              </a:rPr>
              <a:t>유지보수·관리자</a:t>
            </a:r>
            <a:r>
              <a:rPr sz="1800" spc="5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선임·해임</a:t>
            </a:r>
            <a:r>
              <a:rPr sz="1800" spc="7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신고서</a:t>
            </a:r>
            <a:r>
              <a:rPr sz="1800" spc="8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[시행규칙</a:t>
            </a:r>
            <a:r>
              <a:rPr sz="1600" spc="10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별지</a:t>
            </a:r>
            <a:r>
              <a:rPr sz="1600" spc="8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제10호</a:t>
            </a:r>
            <a:r>
              <a:rPr sz="1600" spc="85" dirty="0">
                <a:latin typeface="HY헤드라인M"/>
                <a:cs typeface="HY헤드라인M"/>
              </a:rPr>
              <a:t> </a:t>
            </a:r>
            <a:r>
              <a:rPr sz="1600" spc="-25" dirty="0">
                <a:latin typeface="HY헤드라인M"/>
                <a:cs typeface="HY헤드라인M"/>
              </a:rPr>
              <a:t>서식]</a:t>
            </a:r>
            <a:endParaRPr sz="1600">
              <a:latin typeface="HY헤드라인M"/>
              <a:cs typeface="HY헤드라인M"/>
            </a:endParaRPr>
          </a:p>
          <a:p>
            <a:pPr marL="383540" lvl="1" indent="-213995">
              <a:lnSpc>
                <a:spcPct val="100000"/>
              </a:lnSpc>
              <a:spcBef>
                <a:spcPts val="2160"/>
              </a:spcBef>
              <a:buChar char="-"/>
              <a:tabLst>
                <a:tab pos="383540" algn="l"/>
              </a:tabLst>
            </a:pPr>
            <a:r>
              <a:rPr sz="1800" dirty="0">
                <a:latin typeface="HY헤드라인M"/>
                <a:cs typeface="HY헤드라인M"/>
              </a:rPr>
              <a:t>유지보수·관리자의</a:t>
            </a:r>
            <a:r>
              <a:rPr sz="1800" spc="5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재직증명서</a:t>
            </a:r>
            <a:r>
              <a:rPr sz="1800" spc="7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등</a:t>
            </a:r>
            <a:r>
              <a:rPr sz="1800" spc="8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재직사실을</a:t>
            </a:r>
            <a:r>
              <a:rPr sz="1800" spc="6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확인</a:t>
            </a:r>
            <a:r>
              <a:rPr sz="1800" spc="8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할</a:t>
            </a:r>
            <a:r>
              <a:rPr sz="1800" spc="9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수</a:t>
            </a:r>
            <a:r>
              <a:rPr sz="1800" spc="8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있는</a:t>
            </a:r>
            <a:r>
              <a:rPr sz="1800" spc="85" dirty="0">
                <a:latin typeface="HY헤드라인M"/>
                <a:cs typeface="HY헤드라인M"/>
              </a:rPr>
              <a:t> </a:t>
            </a:r>
            <a:r>
              <a:rPr sz="1800" spc="-25" dirty="0">
                <a:latin typeface="HY헤드라인M"/>
                <a:cs typeface="HY헤드라인M"/>
              </a:rPr>
              <a:t>서류</a:t>
            </a:r>
            <a:endParaRPr sz="1800">
              <a:latin typeface="HY헤드라인M"/>
              <a:cs typeface="HY헤드라인M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HY"/>
              <a:buChar char="-"/>
            </a:pPr>
            <a:endParaRPr sz="1800">
              <a:latin typeface="HY헤드라인M"/>
              <a:cs typeface="HY헤드라인M"/>
            </a:endParaRPr>
          </a:p>
          <a:p>
            <a:pPr marL="405765">
              <a:lnSpc>
                <a:spcPct val="100000"/>
              </a:lnSpc>
            </a:pPr>
            <a:r>
              <a:rPr sz="1600" dirty="0">
                <a:latin typeface="HY헤드라인M"/>
                <a:cs typeface="HY헤드라인M"/>
              </a:rPr>
              <a:t>(업무</a:t>
            </a:r>
            <a:r>
              <a:rPr sz="1600" spc="3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위탁</a:t>
            </a:r>
            <a:r>
              <a:rPr sz="1600" spc="4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시</a:t>
            </a:r>
            <a:r>
              <a:rPr sz="1600" spc="5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유지보수·관리</a:t>
            </a:r>
            <a:r>
              <a:rPr sz="1600" spc="4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업무</a:t>
            </a:r>
            <a:r>
              <a:rPr sz="1600" spc="5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위탁계약서</a:t>
            </a:r>
            <a:r>
              <a:rPr sz="1600" spc="40" dirty="0">
                <a:latin typeface="HY헤드라인M"/>
                <a:cs typeface="HY헤드라인M"/>
              </a:rPr>
              <a:t> </a:t>
            </a:r>
            <a:r>
              <a:rPr sz="1600" spc="-25" dirty="0">
                <a:latin typeface="HY헤드라인M"/>
                <a:cs typeface="HY헤드라인M"/>
              </a:rPr>
              <a:t>사본)</a:t>
            </a:r>
            <a:endParaRPr sz="1600">
              <a:latin typeface="HY헤드라인M"/>
              <a:cs typeface="HY헤드라인M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600">
              <a:latin typeface="HY헤드라인M"/>
              <a:cs typeface="HY헤드라인M"/>
            </a:endParaRPr>
          </a:p>
          <a:p>
            <a:pPr marL="383540" lvl="1" indent="-213995">
              <a:lnSpc>
                <a:spcPct val="100000"/>
              </a:lnSpc>
              <a:buChar char="-"/>
              <a:tabLst>
                <a:tab pos="383540" algn="l"/>
              </a:tabLst>
            </a:pPr>
            <a:r>
              <a:rPr sz="1800" dirty="0">
                <a:latin typeface="HY헤드라인M"/>
                <a:cs typeface="HY헤드라인M"/>
              </a:rPr>
              <a:t>정보통신기술자</a:t>
            </a:r>
            <a:r>
              <a:rPr sz="1800" spc="7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경력수첩</a:t>
            </a:r>
            <a:r>
              <a:rPr sz="1800" spc="8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사본</a:t>
            </a:r>
            <a:r>
              <a:rPr sz="1800" spc="10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및</a:t>
            </a:r>
            <a:r>
              <a:rPr sz="1800" spc="10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정보통신기술자</a:t>
            </a:r>
            <a:r>
              <a:rPr sz="1800" spc="85" dirty="0">
                <a:latin typeface="HY헤드라인M"/>
                <a:cs typeface="HY헤드라인M"/>
              </a:rPr>
              <a:t> </a:t>
            </a:r>
            <a:r>
              <a:rPr sz="1800" spc="-10" dirty="0">
                <a:latin typeface="HY헤드라인M"/>
                <a:cs typeface="HY헤드라인M"/>
              </a:rPr>
              <a:t>경력확인서</a:t>
            </a:r>
            <a:endParaRPr sz="1800">
              <a:latin typeface="HY헤드라인M"/>
              <a:cs typeface="HY헤드라인M"/>
            </a:endParaRPr>
          </a:p>
          <a:p>
            <a:pPr marL="383540" lvl="1" indent="-213995">
              <a:lnSpc>
                <a:spcPct val="100000"/>
              </a:lnSpc>
              <a:spcBef>
                <a:spcPts val="2160"/>
              </a:spcBef>
              <a:buChar char="-"/>
              <a:tabLst>
                <a:tab pos="383540" algn="l"/>
              </a:tabLst>
            </a:pPr>
            <a:r>
              <a:rPr sz="1800" dirty="0">
                <a:latin typeface="HY헤드라인M"/>
                <a:cs typeface="HY헤드라인M"/>
              </a:rPr>
              <a:t>사업자등록증</a:t>
            </a:r>
            <a:r>
              <a:rPr sz="1800" spc="4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사본,</a:t>
            </a:r>
            <a:r>
              <a:rPr sz="1800" spc="5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대상</a:t>
            </a:r>
            <a:r>
              <a:rPr sz="1800" spc="6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건축물의</a:t>
            </a:r>
            <a:r>
              <a:rPr sz="1800" spc="5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건축물</a:t>
            </a:r>
            <a:r>
              <a:rPr sz="1800" spc="6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대장</a:t>
            </a:r>
            <a:r>
              <a:rPr sz="1800" spc="6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(행정정보</a:t>
            </a:r>
            <a:r>
              <a:rPr sz="1600" spc="5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공동이용</a:t>
            </a:r>
            <a:r>
              <a:rPr sz="1600" spc="7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동의를</a:t>
            </a:r>
            <a:r>
              <a:rPr sz="1600" spc="6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한</a:t>
            </a:r>
            <a:r>
              <a:rPr sz="1600" spc="7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경우</a:t>
            </a:r>
            <a:r>
              <a:rPr sz="1600" spc="65" dirty="0">
                <a:latin typeface="HY헤드라인M"/>
                <a:cs typeface="HY헤드라인M"/>
              </a:rPr>
              <a:t> </a:t>
            </a:r>
            <a:r>
              <a:rPr sz="1600" spc="-25" dirty="0">
                <a:latin typeface="HY헤드라인M"/>
                <a:cs typeface="HY헤드라인M"/>
              </a:rPr>
              <a:t>생략)</a:t>
            </a:r>
            <a:endParaRPr sz="1600">
              <a:latin typeface="HY헤드라인M"/>
              <a:cs typeface="HY헤드라인M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5D84382F-E314-E318-A989-C1FD26FCD45E}"/>
              </a:ext>
            </a:extLst>
          </p:cNvPr>
          <p:cNvSpPr/>
          <p:nvPr/>
        </p:nvSpPr>
        <p:spPr>
          <a:xfrm>
            <a:off x="10632540" y="53661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535091"/>
            <a:ext cx="8600693" cy="674709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23495" lvl="0">
              <a:lnSpc>
                <a:spcPct val="100000"/>
              </a:lnSpc>
              <a:spcBef>
                <a:spcPts val="100"/>
              </a:spcBef>
              <a:tabLst>
                <a:tab pos="1621790" algn="l"/>
              </a:tabLst>
              <a:defRPr/>
            </a:pPr>
            <a:r>
              <a:rPr spc="-50"/>
              <a:t>목</a:t>
            </a:r>
            <a:r>
              <a:t>	</a:t>
            </a:r>
            <a:r>
              <a:rPr spc="-50"/>
              <a:t>차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40384" y="2560066"/>
            <a:ext cx="11499216" cy="3091231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638810" lvl="0" indent="-626110">
              <a:lnSpc>
                <a:spcPct val="100000"/>
              </a:lnSpc>
              <a:spcBef>
                <a:spcPts val="104"/>
              </a:spcBef>
              <a:buFont typeface="HY"/>
              <a:buAutoNum type="romanUcPeriod"/>
              <a:tabLst>
                <a:tab pos="638810" algn="l"/>
              </a:tabLst>
              <a:defRPr/>
            </a:pPr>
            <a:r>
              <a:rPr sz="2400" dirty="0" err="1"/>
              <a:t>정보통신설비</a:t>
            </a:r>
            <a:r>
              <a:rPr sz="2400" spc="-60" dirty="0"/>
              <a:t> </a:t>
            </a:r>
            <a:r>
              <a:rPr sz="2400" dirty="0" err="1"/>
              <a:t>유지보수·관리제도</a:t>
            </a:r>
            <a:r>
              <a:rPr sz="2400" spc="-75" dirty="0"/>
              <a:t> </a:t>
            </a:r>
            <a:r>
              <a:rPr sz="2400" spc="-20" dirty="0" err="1"/>
              <a:t>도입배경</a:t>
            </a:r>
            <a:endParaRPr sz="2400" spc="-20" dirty="0"/>
          </a:p>
          <a:p>
            <a:pPr marL="636905" lvl="0" indent="-624205">
              <a:lnSpc>
                <a:spcPct val="100000"/>
              </a:lnSpc>
              <a:spcBef>
                <a:spcPts val="2365"/>
              </a:spcBef>
              <a:buFont typeface="HY"/>
              <a:buAutoNum type="romanUcPeriod"/>
              <a:tabLst>
                <a:tab pos="636905" algn="l"/>
              </a:tabLst>
              <a:defRPr/>
            </a:pPr>
            <a:r>
              <a:rPr sz="2400" dirty="0" err="1"/>
              <a:t>정보통신공사업법</a:t>
            </a:r>
            <a:r>
              <a:rPr sz="2400" spc="-35" dirty="0"/>
              <a:t> </a:t>
            </a:r>
            <a:r>
              <a:rPr sz="2400" dirty="0" err="1"/>
              <a:t>주요</a:t>
            </a:r>
            <a:r>
              <a:rPr sz="2400" spc="-10" dirty="0"/>
              <a:t> </a:t>
            </a:r>
            <a:r>
              <a:rPr sz="2400" spc="-20" dirty="0" err="1"/>
              <a:t>개정내용</a:t>
            </a:r>
            <a:endParaRPr sz="2400" spc="-20" dirty="0"/>
          </a:p>
          <a:p>
            <a:pPr marL="638810" lvl="0" indent="-626110">
              <a:lnSpc>
                <a:spcPct val="100000"/>
              </a:lnSpc>
              <a:spcBef>
                <a:spcPts val="2355"/>
              </a:spcBef>
              <a:buFont typeface="HY"/>
              <a:buAutoNum type="romanUcPeriod"/>
              <a:tabLst>
                <a:tab pos="638810" algn="l"/>
              </a:tabLst>
              <a:defRPr/>
            </a:pPr>
            <a:r>
              <a:rPr sz="2400" dirty="0" err="1"/>
              <a:t>정보통신설비</a:t>
            </a:r>
            <a:r>
              <a:rPr sz="2400" spc="-60" dirty="0"/>
              <a:t> </a:t>
            </a:r>
            <a:r>
              <a:rPr sz="2400" dirty="0" err="1"/>
              <a:t>유지보수·관리제도</a:t>
            </a:r>
            <a:r>
              <a:rPr sz="2400" spc="-75" dirty="0"/>
              <a:t> </a:t>
            </a:r>
            <a:r>
              <a:rPr sz="2400" spc="-20" dirty="0" err="1"/>
              <a:t>주요내용</a:t>
            </a:r>
            <a:endParaRPr lang="en-US" sz="2400" spc="-20" dirty="0"/>
          </a:p>
          <a:p>
            <a:pPr marL="638810" lvl="0" indent="-626110">
              <a:lnSpc>
                <a:spcPct val="100000"/>
              </a:lnSpc>
              <a:spcBef>
                <a:spcPts val="2355"/>
              </a:spcBef>
              <a:buFont typeface="HY"/>
              <a:buAutoNum type="romanUcPeriod"/>
              <a:tabLst>
                <a:tab pos="638810" algn="l"/>
              </a:tabLst>
              <a:defRPr/>
            </a:pPr>
            <a:r>
              <a:rPr lang="ko-KR" altLang="en-US" sz="2400" spc="-20" dirty="0"/>
              <a:t>주요산출물</a:t>
            </a:r>
            <a:r>
              <a:rPr lang="en-US" altLang="ko-KR" sz="2400" spc="-20" dirty="0"/>
              <a:t>(</a:t>
            </a:r>
            <a:r>
              <a:rPr lang="ko-KR" altLang="en-US" sz="2400" spc="-20" dirty="0"/>
              <a:t>샘플</a:t>
            </a:r>
            <a:r>
              <a:rPr lang="en-US" altLang="ko-KR" sz="2400" spc="-20" dirty="0"/>
              <a:t>)</a:t>
            </a:r>
            <a:endParaRPr sz="2400" spc="-20" dirty="0"/>
          </a:p>
          <a:p>
            <a:pPr marL="638810" lvl="0" indent="-626110">
              <a:lnSpc>
                <a:spcPct val="100000"/>
              </a:lnSpc>
              <a:spcBef>
                <a:spcPts val="2355"/>
              </a:spcBef>
              <a:buFont typeface="HY"/>
              <a:buAutoNum type="romanUcPeriod"/>
              <a:tabLst>
                <a:tab pos="638810" algn="l"/>
              </a:tabLst>
              <a:defRPr/>
            </a:pPr>
            <a:r>
              <a:rPr lang="ko-KR" altLang="en-US" sz="2400" spc="-20" dirty="0" err="1"/>
              <a:t>오엔시스템즈</a:t>
            </a:r>
            <a:r>
              <a:rPr lang="ko-KR" altLang="en-US" sz="2400" spc="-20" dirty="0"/>
              <a:t> 소개</a:t>
            </a:r>
          </a:p>
        </p:txBody>
      </p:sp>
      <p:sp>
        <p:nvSpPr>
          <p:cNvPr id="4" name="바닥글 개체 틀 4"/>
          <p:cNvSpPr txBox="1"/>
          <p:nvPr userDrawn="1"/>
        </p:nvSpPr>
        <p:spPr>
          <a:xfrm>
            <a:off x="8839200" y="6477000"/>
            <a:ext cx="3352800" cy="381000"/>
          </a:xfrm>
          <a:prstGeom prst="rect">
            <a:avLst/>
          </a:prstGeom>
          <a:gradFill flip="xy" rotWithShape="1">
            <a:gsLst>
              <a:gs pos="0">
                <a:srgbClr val="BFBFBF">
                  <a:alpha val="100000"/>
                </a:srgbClr>
              </a:gs>
              <a:gs pos="100000">
                <a:schemeClr val="bg1">
                  <a:alpha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anchor="ctr"/>
          <a:lstStyle/>
          <a:p>
            <a:pPr marL="0" marR="0" lv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1200" b="1" i="0" u="none" strike="noStrike" kern="1200" cap="none" spc="0" normalizeH="0" baseline="0"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Unified Communication Technology Leader</a:t>
            </a:r>
            <a:endParaRPr kumimoji="0" lang="en-US" altLang="ko-KR" sz="1200" b="1" i="0" u="none" strike="noStrike" kern="1200" cap="none" spc="0" normalizeH="0" baseline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8286750" y="6455932"/>
            <a:ext cx="598488" cy="402068"/>
          </a:xfrm>
          <a:prstGeom prst="rect">
            <a:avLst/>
          </a:prstGeom>
        </p:spPr>
      </p:pic>
      <p:sp>
        <p:nvSpPr>
          <p:cNvPr id="5" name="Freeform 8">
            <a:extLst>
              <a:ext uri="{FF2B5EF4-FFF2-40B4-BE49-F238E27FC236}">
                <a16:creationId xmlns:a16="http://schemas.microsoft.com/office/drawing/2014/main" id="{A63C3164-FC81-3182-2B86-4DFCAEB5213B}"/>
              </a:ext>
            </a:extLst>
          </p:cNvPr>
          <p:cNvSpPr/>
          <p:nvPr/>
        </p:nvSpPr>
        <p:spPr>
          <a:xfrm>
            <a:off x="10533153" y="5470443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705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95230" cy="909955"/>
            <a:chOff x="0" y="0"/>
            <a:chExt cx="10095230" cy="909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755" y="275831"/>
              <a:ext cx="8791194" cy="4488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291058"/>
              <a:ext cx="265950" cy="3360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908" y="1088136"/>
            <a:ext cx="11410315" cy="53213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1291590">
              <a:lnSpc>
                <a:spcPct val="100000"/>
              </a:lnSpc>
              <a:spcBef>
                <a:spcPts val="730"/>
              </a:spcBef>
            </a:pP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유지보수·관리자</a:t>
            </a:r>
            <a:r>
              <a:rPr sz="2400" b="1" spc="-3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신고사항</a:t>
            </a:r>
            <a:r>
              <a:rPr sz="2400" b="1" spc="-3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변경</a:t>
            </a:r>
            <a:r>
              <a:rPr sz="24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신고</a:t>
            </a:r>
            <a:r>
              <a:rPr sz="24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(시행규칙</a:t>
            </a:r>
            <a:r>
              <a:rPr sz="2000" b="1" spc="-3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제10조제2항</a:t>
            </a:r>
            <a:r>
              <a:rPr sz="2000" b="1" spc="-3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~</a:t>
            </a:r>
            <a:r>
              <a:rPr sz="2000" b="1" spc="1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제3항)</a:t>
            </a:r>
            <a:endParaRPr sz="2000">
              <a:latin typeface="HY헤드라인M"/>
              <a:cs typeface="HY헤드라인M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0811" y="1711451"/>
            <a:ext cx="11422380" cy="4456430"/>
            <a:chOff x="400811" y="1711451"/>
            <a:chExt cx="11422380" cy="4456430"/>
          </a:xfrm>
        </p:grpSpPr>
        <p:sp>
          <p:nvSpPr>
            <p:cNvPr id="7" name="object 7"/>
            <p:cNvSpPr/>
            <p:nvPr/>
          </p:nvSpPr>
          <p:spPr>
            <a:xfrm>
              <a:off x="406907" y="1717547"/>
              <a:ext cx="11410315" cy="4444365"/>
            </a:xfrm>
            <a:custGeom>
              <a:avLst/>
              <a:gdLst/>
              <a:ahLst/>
              <a:cxnLst/>
              <a:rect l="l" t="t" r="r" b="b"/>
              <a:pathLst>
                <a:path w="11410315" h="4444365">
                  <a:moveTo>
                    <a:pt x="11410188" y="0"/>
                  </a:moveTo>
                  <a:lnTo>
                    <a:pt x="0" y="0"/>
                  </a:lnTo>
                  <a:lnTo>
                    <a:pt x="0" y="4443983"/>
                  </a:lnTo>
                  <a:lnTo>
                    <a:pt x="11410188" y="4443983"/>
                  </a:lnTo>
                  <a:lnTo>
                    <a:pt x="11410188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907" y="1717547"/>
              <a:ext cx="11410315" cy="4444365"/>
            </a:xfrm>
            <a:custGeom>
              <a:avLst/>
              <a:gdLst/>
              <a:ahLst/>
              <a:cxnLst/>
              <a:rect l="l" t="t" r="r" b="b"/>
              <a:pathLst>
                <a:path w="11410315" h="4444365">
                  <a:moveTo>
                    <a:pt x="0" y="4443983"/>
                  </a:moveTo>
                  <a:lnTo>
                    <a:pt x="11410188" y="4443983"/>
                  </a:lnTo>
                  <a:lnTo>
                    <a:pt x="11410188" y="0"/>
                  </a:lnTo>
                  <a:lnTo>
                    <a:pt x="0" y="0"/>
                  </a:lnTo>
                  <a:lnTo>
                    <a:pt x="0" y="444398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5952" y="1813686"/>
            <a:ext cx="10323195" cy="414147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8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>
                <a:latin typeface="HY헤드라인M"/>
                <a:cs typeface="HY헤드라인M"/>
              </a:rPr>
              <a:t>신고기간</a:t>
            </a:r>
            <a:r>
              <a:rPr sz="1800" spc="5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:</a:t>
            </a:r>
            <a:r>
              <a:rPr sz="1800" spc="7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변경</a:t>
            </a:r>
            <a:r>
              <a:rPr sz="1800" spc="6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사유가</a:t>
            </a:r>
            <a:r>
              <a:rPr sz="1800" spc="6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발생한</a:t>
            </a:r>
            <a:r>
              <a:rPr sz="1800" spc="6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날부터</a:t>
            </a:r>
            <a:r>
              <a:rPr sz="1800" spc="5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30일</a:t>
            </a:r>
            <a:r>
              <a:rPr sz="1800" spc="75" dirty="0">
                <a:latin typeface="HY헤드라인M"/>
                <a:cs typeface="HY헤드라인M"/>
              </a:rPr>
              <a:t> </a:t>
            </a:r>
            <a:r>
              <a:rPr sz="1800" spc="-25" dirty="0">
                <a:latin typeface="HY헤드라인M"/>
                <a:cs typeface="HY헤드라인M"/>
              </a:rPr>
              <a:t>이내</a:t>
            </a:r>
            <a:endParaRPr sz="1800" dirty="0">
              <a:latin typeface="HY헤드라인M"/>
              <a:cs typeface="HY헤드라인M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>
                <a:latin typeface="HY헤드라인M"/>
                <a:cs typeface="HY헤드라인M"/>
              </a:rPr>
              <a:t>신고방법</a:t>
            </a:r>
            <a:r>
              <a:rPr sz="1800" spc="13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:</a:t>
            </a:r>
            <a:r>
              <a:rPr sz="1800" spc="15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신고서</a:t>
            </a:r>
            <a:r>
              <a:rPr sz="1800" spc="14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및</a:t>
            </a:r>
            <a:r>
              <a:rPr sz="1800" spc="14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신고서류를</a:t>
            </a:r>
            <a:r>
              <a:rPr sz="1800" spc="13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특별자치시장·특별자치도지사·시장·군수·구청장에게</a:t>
            </a:r>
            <a:r>
              <a:rPr sz="1800" spc="114" dirty="0">
                <a:latin typeface="HY헤드라인M"/>
                <a:cs typeface="HY헤드라인M"/>
              </a:rPr>
              <a:t> </a:t>
            </a:r>
            <a:r>
              <a:rPr sz="1800" spc="-25" dirty="0">
                <a:latin typeface="HY헤드라인M"/>
                <a:cs typeface="HY헤드라인M"/>
              </a:rPr>
              <a:t>제출</a:t>
            </a:r>
            <a:endParaRPr sz="1800" dirty="0">
              <a:latin typeface="HY헤드라인M"/>
              <a:cs typeface="HY헤드라인M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298450" algn="l"/>
              </a:tabLst>
            </a:pPr>
            <a:r>
              <a:rPr sz="1800" spc="-20" dirty="0">
                <a:latin typeface="HY헤드라인M"/>
                <a:cs typeface="HY헤드라인M"/>
              </a:rPr>
              <a:t>신고대상</a:t>
            </a:r>
            <a:endParaRPr sz="1800" dirty="0">
              <a:latin typeface="HY헤드라인M"/>
              <a:cs typeface="HY헤드라인M"/>
            </a:endParaRPr>
          </a:p>
          <a:p>
            <a:pPr marL="383540" lvl="1" indent="-213995">
              <a:lnSpc>
                <a:spcPct val="100000"/>
              </a:lnSpc>
              <a:spcBef>
                <a:spcPts val="1080"/>
              </a:spcBef>
              <a:buChar char="-"/>
              <a:tabLst>
                <a:tab pos="383540" algn="l"/>
              </a:tabLst>
            </a:pPr>
            <a:r>
              <a:rPr sz="1800" dirty="0">
                <a:latin typeface="HY헤드라인M"/>
                <a:cs typeface="HY헤드라인M"/>
              </a:rPr>
              <a:t>관리주체</a:t>
            </a:r>
            <a:r>
              <a:rPr sz="1800" spc="7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:</a:t>
            </a:r>
            <a:r>
              <a:rPr sz="1800" spc="9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상호</a:t>
            </a:r>
            <a:r>
              <a:rPr sz="1800" spc="8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성명,</a:t>
            </a:r>
            <a:r>
              <a:rPr sz="1800" spc="7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주소,</a:t>
            </a:r>
            <a:r>
              <a:rPr sz="1800" spc="8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사업자등록번호(법인의</a:t>
            </a:r>
            <a:r>
              <a:rPr sz="1800" spc="5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경우</a:t>
            </a:r>
            <a:r>
              <a:rPr sz="1800" spc="8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명칭,</a:t>
            </a:r>
            <a:r>
              <a:rPr sz="1800" spc="8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대표자</a:t>
            </a:r>
            <a:r>
              <a:rPr sz="1800" spc="8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성명,</a:t>
            </a:r>
            <a:r>
              <a:rPr sz="1800" spc="7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주소,</a:t>
            </a:r>
            <a:r>
              <a:rPr sz="1800" spc="80" dirty="0">
                <a:latin typeface="HY헤드라인M"/>
                <a:cs typeface="HY헤드라인M"/>
              </a:rPr>
              <a:t> </a:t>
            </a:r>
            <a:r>
              <a:rPr sz="1800" spc="-10" dirty="0">
                <a:latin typeface="HY헤드라인M"/>
                <a:cs typeface="HY헤드라인M"/>
              </a:rPr>
              <a:t>법인등록번호)</a:t>
            </a:r>
            <a:endParaRPr sz="1800" dirty="0">
              <a:latin typeface="HY헤드라인M"/>
              <a:cs typeface="HY헤드라인M"/>
            </a:endParaRPr>
          </a:p>
          <a:p>
            <a:pPr marL="383540" lvl="1" indent="-213995">
              <a:lnSpc>
                <a:spcPct val="100000"/>
              </a:lnSpc>
              <a:spcBef>
                <a:spcPts val="1080"/>
              </a:spcBef>
              <a:buChar char="-"/>
              <a:tabLst>
                <a:tab pos="383540" algn="l"/>
              </a:tabLst>
            </a:pPr>
            <a:r>
              <a:rPr sz="1800" dirty="0">
                <a:latin typeface="HY헤드라인M"/>
                <a:cs typeface="HY헤드라인M"/>
              </a:rPr>
              <a:t>유지보수·관리자</a:t>
            </a:r>
            <a:r>
              <a:rPr sz="1800" spc="6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:</a:t>
            </a:r>
            <a:r>
              <a:rPr sz="1800" spc="10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관리자의</a:t>
            </a:r>
            <a:r>
              <a:rPr sz="1800" spc="8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주소,</a:t>
            </a:r>
            <a:r>
              <a:rPr sz="1800" spc="8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등급,</a:t>
            </a:r>
            <a:r>
              <a:rPr sz="1800" spc="9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경력수첩</a:t>
            </a:r>
            <a:r>
              <a:rPr sz="1800" spc="90" dirty="0">
                <a:latin typeface="HY헤드라인M"/>
                <a:cs typeface="HY헤드라인M"/>
              </a:rPr>
              <a:t> </a:t>
            </a:r>
            <a:r>
              <a:rPr sz="1800" spc="-20" dirty="0">
                <a:latin typeface="HY헤드라인M"/>
                <a:cs typeface="HY헤드라인M"/>
              </a:rPr>
              <a:t>발급번호</a:t>
            </a:r>
            <a:endParaRPr sz="1800" dirty="0">
              <a:latin typeface="HY헤드라인M"/>
              <a:cs typeface="HY헤드라인M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298450" algn="l"/>
              </a:tabLst>
            </a:pPr>
            <a:r>
              <a:rPr sz="1800" spc="-20" dirty="0">
                <a:latin typeface="HY헤드라인M"/>
                <a:cs typeface="HY헤드라인M"/>
              </a:rPr>
              <a:t>제출서류</a:t>
            </a:r>
            <a:endParaRPr sz="1800" dirty="0">
              <a:latin typeface="HY헤드라인M"/>
              <a:cs typeface="HY헤드라인M"/>
            </a:endParaRPr>
          </a:p>
          <a:p>
            <a:pPr marL="383540" lvl="1" indent="-213995">
              <a:lnSpc>
                <a:spcPct val="100000"/>
              </a:lnSpc>
              <a:spcBef>
                <a:spcPts val="1085"/>
              </a:spcBef>
              <a:buChar char="-"/>
              <a:tabLst>
                <a:tab pos="383540" algn="l"/>
              </a:tabLst>
            </a:pPr>
            <a:r>
              <a:rPr sz="1800" dirty="0">
                <a:latin typeface="HY헤드라인M"/>
                <a:cs typeface="HY헤드라인M"/>
              </a:rPr>
              <a:t>유지보수·관리자</a:t>
            </a:r>
            <a:r>
              <a:rPr sz="1800" spc="6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신고사항</a:t>
            </a:r>
            <a:r>
              <a:rPr sz="1800" spc="9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변경신고서</a:t>
            </a:r>
            <a:r>
              <a:rPr sz="1800" spc="7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[시행규칙</a:t>
            </a:r>
            <a:r>
              <a:rPr sz="1600" spc="9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별지</a:t>
            </a:r>
            <a:r>
              <a:rPr sz="1600" spc="11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제11호</a:t>
            </a:r>
            <a:r>
              <a:rPr sz="1600" spc="90" dirty="0">
                <a:latin typeface="HY헤드라인M"/>
                <a:cs typeface="HY헤드라인M"/>
              </a:rPr>
              <a:t> </a:t>
            </a:r>
            <a:r>
              <a:rPr sz="1600" spc="-25" dirty="0">
                <a:latin typeface="HY헤드라인M"/>
                <a:cs typeface="HY헤드라인M"/>
              </a:rPr>
              <a:t>서식]</a:t>
            </a:r>
            <a:endParaRPr sz="1600" dirty="0">
              <a:latin typeface="HY헤드라인M"/>
              <a:cs typeface="HY헤드라인M"/>
            </a:endParaRPr>
          </a:p>
          <a:p>
            <a:pPr marL="383540" lvl="1" indent="-213995">
              <a:lnSpc>
                <a:spcPct val="100000"/>
              </a:lnSpc>
              <a:spcBef>
                <a:spcPts val="1080"/>
              </a:spcBef>
              <a:buChar char="-"/>
              <a:tabLst>
                <a:tab pos="383540" algn="l"/>
              </a:tabLst>
            </a:pPr>
            <a:r>
              <a:rPr sz="1800" dirty="0">
                <a:latin typeface="HY헤드라인M"/>
                <a:cs typeface="HY헤드라인M"/>
              </a:rPr>
              <a:t>변경</a:t>
            </a:r>
            <a:r>
              <a:rPr sz="1800" spc="6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사항을</a:t>
            </a:r>
            <a:r>
              <a:rPr sz="1800" spc="7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증명하는</a:t>
            </a:r>
            <a:r>
              <a:rPr sz="1800" spc="65" dirty="0">
                <a:latin typeface="HY헤드라인M"/>
                <a:cs typeface="HY헤드라인M"/>
              </a:rPr>
              <a:t> </a:t>
            </a:r>
            <a:r>
              <a:rPr sz="1800" spc="-25" dirty="0">
                <a:latin typeface="HY헤드라인M"/>
                <a:cs typeface="HY헤드라인M"/>
              </a:rPr>
              <a:t>서류</a:t>
            </a:r>
            <a:endParaRPr sz="1800" dirty="0">
              <a:latin typeface="HY헤드라인M"/>
              <a:cs typeface="HY헤드라인M"/>
            </a:endParaRPr>
          </a:p>
          <a:p>
            <a:pPr marL="383540" lvl="1" indent="-213995">
              <a:lnSpc>
                <a:spcPct val="100000"/>
              </a:lnSpc>
              <a:spcBef>
                <a:spcPts val="1080"/>
              </a:spcBef>
              <a:buChar char="-"/>
              <a:tabLst>
                <a:tab pos="383540" algn="l"/>
              </a:tabLst>
            </a:pPr>
            <a:r>
              <a:rPr sz="1800" dirty="0">
                <a:latin typeface="HY헤드라인M"/>
                <a:cs typeface="HY헤드라인M"/>
              </a:rPr>
              <a:t>정보통신기술자</a:t>
            </a:r>
            <a:r>
              <a:rPr sz="1800" spc="5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경력확인서</a:t>
            </a:r>
            <a:r>
              <a:rPr sz="1600" dirty="0">
                <a:latin typeface="HY헤드라인M"/>
                <a:cs typeface="HY헤드라인M"/>
              </a:rPr>
              <a:t>(유지보수·관리자에</a:t>
            </a:r>
            <a:r>
              <a:rPr sz="1600" spc="5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대한</a:t>
            </a:r>
            <a:r>
              <a:rPr sz="1600" spc="8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사항이</a:t>
            </a:r>
            <a:r>
              <a:rPr sz="1600" spc="8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변경된</a:t>
            </a:r>
            <a:r>
              <a:rPr sz="1600" spc="9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경우에</a:t>
            </a:r>
            <a:r>
              <a:rPr sz="1600" spc="85" dirty="0">
                <a:latin typeface="HY헤드라인M"/>
                <a:cs typeface="HY헤드라인M"/>
              </a:rPr>
              <a:t> </a:t>
            </a:r>
            <a:r>
              <a:rPr sz="1600" spc="-25" dirty="0">
                <a:latin typeface="HY헤드라인M"/>
                <a:cs typeface="HY헤드라인M"/>
              </a:rPr>
              <a:t>한정)</a:t>
            </a:r>
            <a:endParaRPr sz="1600" dirty="0">
              <a:latin typeface="HY헤드라인M"/>
              <a:cs typeface="HY헤드라인M"/>
            </a:endParaRPr>
          </a:p>
          <a:p>
            <a:pPr marL="383540" lvl="1" indent="-213995">
              <a:lnSpc>
                <a:spcPct val="100000"/>
              </a:lnSpc>
              <a:spcBef>
                <a:spcPts val="1080"/>
              </a:spcBef>
              <a:buChar char="-"/>
              <a:tabLst>
                <a:tab pos="383540" algn="l"/>
              </a:tabLst>
            </a:pPr>
            <a:r>
              <a:rPr sz="1800" dirty="0">
                <a:latin typeface="HY헤드라인M"/>
                <a:cs typeface="HY헤드라인M"/>
              </a:rPr>
              <a:t>사업자등록증</a:t>
            </a:r>
            <a:r>
              <a:rPr sz="1800" spc="7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사본,</a:t>
            </a:r>
            <a:r>
              <a:rPr sz="1800" spc="8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대상</a:t>
            </a:r>
            <a:r>
              <a:rPr sz="1800" spc="8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건축물의</a:t>
            </a:r>
            <a:r>
              <a:rPr sz="1800" spc="7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건축물</a:t>
            </a:r>
            <a:r>
              <a:rPr sz="1800" spc="8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대장</a:t>
            </a:r>
            <a:r>
              <a:rPr sz="1800" spc="80" dirty="0">
                <a:latin typeface="HY헤드라인M"/>
                <a:cs typeface="HY헤드라인M"/>
              </a:rPr>
              <a:t> </a:t>
            </a:r>
            <a:r>
              <a:rPr sz="1400" dirty="0">
                <a:latin typeface="HY헤드라인M"/>
                <a:cs typeface="HY헤드라인M"/>
              </a:rPr>
              <a:t>(행정정보</a:t>
            </a:r>
            <a:r>
              <a:rPr sz="1400" spc="35" dirty="0">
                <a:latin typeface="HY헤드라인M"/>
                <a:cs typeface="HY헤드라인M"/>
              </a:rPr>
              <a:t> </a:t>
            </a:r>
            <a:r>
              <a:rPr sz="1400" dirty="0">
                <a:latin typeface="HY헤드라인M"/>
                <a:cs typeface="HY헤드라인M"/>
              </a:rPr>
              <a:t>공동이용</a:t>
            </a:r>
            <a:r>
              <a:rPr sz="1400" spc="50" dirty="0">
                <a:latin typeface="HY헤드라인M"/>
                <a:cs typeface="HY헤드라인M"/>
              </a:rPr>
              <a:t> </a:t>
            </a:r>
            <a:r>
              <a:rPr sz="1400" dirty="0">
                <a:latin typeface="HY헤드라인M"/>
                <a:cs typeface="HY헤드라인M"/>
              </a:rPr>
              <a:t>동의를</a:t>
            </a:r>
            <a:r>
              <a:rPr sz="1400" spc="45" dirty="0">
                <a:latin typeface="HY헤드라인M"/>
                <a:cs typeface="HY헤드라인M"/>
              </a:rPr>
              <a:t> </a:t>
            </a:r>
            <a:r>
              <a:rPr sz="1400" dirty="0">
                <a:latin typeface="HY헤드라인M"/>
                <a:cs typeface="HY헤드라인M"/>
              </a:rPr>
              <a:t>한</a:t>
            </a:r>
            <a:r>
              <a:rPr sz="1400" spc="70" dirty="0">
                <a:latin typeface="HY헤드라인M"/>
                <a:cs typeface="HY헤드라인M"/>
              </a:rPr>
              <a:t> </a:t>
            </a:r>
            <a:r>
              <a:rPr sz="1400" dirty="0">
                <a:latin typeface="HY헤드라인M"/>
                <a:cs typeface="HY헤드라인M"/>
              </a:rPr>
              <a:t>경우</a:t>
            </a:r>
            <a:r>
              <a:rPr sz="1400" spc="65" dirty="0">
                <a:latin typeface="HY헤드라인M"/>
                <a:cs typeface="HY헤드라인M"/>
              </a:rPr>
              <a:t> </a:t>
            </a:r>
            <a:r>
              <a:rPr sz="1400" spc="-25" dirty="0">
                <a:latin typeface="HY헤드라인M"/>
                <a:cs typeface="HY헤드라인M"/>
              </a:rPr>
              <a:t>생략)</a:t>
            </a:r>
            <a:endParaRPr sz="1400" dirty="0">
              <a:latin typeface="HY헤드라인M"/>
              <a:cs typeface="HY헤드라인M"/>
            </a:endParaRPr>
          </a:p>
        </p:txBody>
      </p:sp>
      <p:sp>
        <p:nvSpPr>
          <p:cNvPr id="13" name="바닥글 개체 틀 4"/>
          <p:cNvSpPr txBox="1"/>
          <p:nvPr userDrawn="1"/>
        </p:nvSpPr>
        <p:spPr>
          <a:xfrm>
            <a:off x="8839200" y="6477000"/>
            <a:ext cx="3352800" cy="381000"/>
          </a:xfrm>
          <a:prstGeom prst="rect">
            <a:avLst/>
          </a:prstGeom>
          <a:gradFill flip="xy" rotWithShape="1">
            <a:gsLst>
              <a:gs pos="0">
                <a:srgbClr val="BFBFBF">
                  <a:alpha val="100000"/>
                </a:srgbClr>
              </a:gs>
              <a:gs pos="100000">
                <a:schemeClr val="bg1">
                  <a:alpha val="10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anchor="ctr"/>
          <a:lstStyle/>
          <a:p>
            <a:pPr marL="0" marR="0" lv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1200" b="1" i="0" u="none" strike="noStrike" kern="1200" cap="none" spc="0" normalizeH="0" baseline="0"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Unified Communication Technology Leader</a:t>
            </a:r>
            <a:endParaRPr kumimoji="0" lang="en-US" altLang="ko-KR" sz="1200" b="1" i="0" u="none" strike="noStrike" kern="1200" cap="none" spc="0" normalizeH="0" baseline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4"/>
          <a:stretch>
            <a:fillRect/>
          </a:stretch>
        </p:blipFill>
        <p:spPr>
          <a:xfrm>
            <a:off x="8286750" y="6455932"/>
            <a:ext cx="598488" cy="402068"/>
          </a:xfrm>
          <a:prstGeom prst="rect">
            <a:avLst/>
          </a:pr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id="{AA513597-E12B-1AC6-3108-312DD3453283}"/>
              </a:ext>
            </a:extLst>
          </p:cNvPr>
          <p:cNvSpPr/>
          <p:nvPr/>
        </p:nvSpPr>
        <p:spPr>
          <a:xfrm>
            <a:off x="10708149" y="65150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95230" cy="909955"/>
            <a:chOff x="0" y="0"/>
            <a:chExt cx="10095230" cy="909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755" y="275831"/>
              <a:ext cx="8791194" cy="4488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291058"/>
              <a:ext cx="265950" cy="3360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908" y="1088136"/>
            <a:ext cx="11410315" cy="53213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730"/>
              </a:spcBef>
              <a:tabLst>
                <a:tab pos="2393950" algn="l"/>
              </a:tabLst>
            </a:pP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유지보수</a:t>
            </a:r>
            <a:r>
              <a:rPr sz="24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HY헤드라인M"/>
                <a:cs typeface="HY헤드라인M"/>
              </a:rPr>
              <a:t>관리자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	선·해임</a:t>
            </a:r>
            <a:r>
              <a:rPr sz="24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및</a:t>
            </a:r>
            <a:r>
              <a:rPr sz="2400" b="1" spc="1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변경신고</a:t>
            </a:r>
            <a:r>
              <a:rPr sz="2400" b="1" spc="-3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신고</a:t>
            </a:r>
            <a:r>
              <a:rPr sz="24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업무·흐름도</a:t>
            </a:r>
            <a:endParaRPr sz="2400">
              <a:latin typeface="HY헤드라인M"/>
              <a:cs typeface="HY헤드라인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4257" y="2152650"/>
            <a:ext cx="3214370" cy="539750"/>
          </a:xfrm>
          <a:prstGeom prst="rect">
            <a:avLst/>
          </a:prstGeom>
          <a:solidFill>
            <a:srgbClr val="DEEBF7"/>
          </a:solidFill>
          <a:ln w="1981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45"/>
              </a:lnSpc>
            </a:pPr>
            <a:r>
              <a:rPr sz="1800" b="1" dirty="0">
                <a:latin typeface="맑은 고딕"/>
                <a:cs typeface="맑은 고딕"/>
              </a:rPr>
              <a:t>신</a:t>
            </a:r>
            <a:r>
              <a:rPr sz="1800" b="1" spc="185" dirty="0">
                <a:latin typeface="맑은 고딕"/>
                <a:cs typeface="맑은 고딕"/>
              </a:rPr>
              <a:t> </a:t>
            </a:r>
            <a:r>
              <a:rPr sz="1800" b="1" spc="-50" dirty="0">
                <a:latin typeface="맑은 고딕"/>
                <a:cs typeface="맑은 고딕"/>
              </a:rPr>
              <a:t>고</a:t>
            </a:r>
            <a:endParaRPr sz="18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libri"/>
                <a:cs typeface="Calibri"/>
              </a:rPr>
              <a:t>(</a:t>
            </a:r>
            <a:r>
              <a:rPr sz="1600" b="1" spc="-10" dirty="0">
                <a:latin typeface="맑은 고딕"/>
                <a:cs typeface="맑은 고딕"/>
              </a:rPr>
              <a:t>관리주체</a:t>
            </a:r>
            <a:r>
              <a:rPr sz="1600" b="1" spc="-10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4066" y="2152650"/>
            <a:ext cx="3213100" cy="539750"/>
          </a:xfrm>
          <a:prstGeom prst="rect">
            <a:avLst/>
          </a:prstGeom>
          <a:solidFill>
            <a:srgbClr val="FAE4D5"/>
          </a:solidFill>
          <a:ln w="19811">
            <a:solidFill>
              <a:srgbClr val="000000"/>
            </a:solidFill>
          </a:ln>
        </p:spPr>
        <p:txBody>
          <a:bodyPr vert="horz" wrap="square" lIns="0" tIns="1200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45"/>
              </a:spcBef>
            </a:pPr>
            <a:r>
              <a:rPr sz="1800" b="1" dirty="0">
                <a:latin typeface="맑은 고딕"/>
                <a:cs typeface="맑은 고딕"/>
              </a:rPr>
              <a:t>접</a:t>
            </a:r>
            <a:r>
              <a:rPr sz="1800" b="1" spc="185" dirty="0">
                <a:latin typeface="맑은 고딕"/>
                <a:cs typeface="맑은 고딕"/>
              </a:rPr>
              <a:t> </a:t>
            </a:r>
            <a:r>
              <a:rPr sz="1800" b="1" spc="-50" dirty="0">
                <a:latin typeface="맑은 고딕"/>
                <a:cs typeface="맑은 고딕"/>
              </a:rPr>
              <a:t>수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24066" y="3051810"/>
            <a:ext cx="3213100" cy="539750"/>
          </a:xfrm>
          <a:prstGeom prst="rect">
            <a:avLst/>
          </a:prstGeom>
          <a:solidFill>
            <a:srgbClr val="FAE4D5"/>
          </a:solidFill>
          <a:ln w="19811">
            <a:solidFill>
              <a:srgbClr val="000000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950"/>
              </a:spcBef>
            </a:pPr>
            <a:r>
              <a:rPr sz="1800" b="1" spc="-10" dirty="0">
                <a:latin typeface="맑은 고딕"/>
                <a:cs typeface="맑은 고딕"/>
              </a:rPr>
              <a:t>신고서류</a:t>
            </a:r>
            <a:r>
              <a:rPr sz="1800" b="1" spc="-220" dirty="0">
                <a:latin typeface="맑은 고딕"/>
                <a:cs typeface="맑은 고딕"/>
              </a:rPr>
              <a:t> </a:t>
            </a:r>
            <a:r>
              <a:rPr sz="1800" b="1" spc="-10" dirty="0">
                <a:latin typeface="맑은 고딕"/>
                <a:cs typeface="맑은 고딕"/>
              </a:rPr>
              <a:t>확인</a:t>
            </a:r>
            <a:r>
              <a:rPr sz="1800" b="1" spc="-204" dirty="0">
                <a:latin typeface="맑은 고딕"/>
                <a:cs typeface="맑은 고딕"/>
              </a:rPr>
              <a:t> </a:t>
            </a:r>
            <a:r>
              <a:rPr sz="1800" b="1" dirty="0">
                <a:latin typeface="맑은 고딕"/>
                <a:cs typeface="맑은 고딕"/>
              </a:rPr>
              <a:t>및</a:t>
            </a:r>
            <a:r>
              <a:rPr sz="1800" b="1" spc="-215" dirty="0">
                <a:latin typeface="맑은 고딕"/>
                <a:cs typeface="맑은 고딕"/>
              </a:rPr>
              <a:t> </a:t>
            </a:r>
            <a:r>
              <a:rPr sz="1800" b="1" spc="-10" dirty="0">
                <a:latin typeface="맑은 고딕"/>
                <a:cs typeface="맑은 고딕"/>
              </a:rPr>
              <a:t>시스템</a:t>
            </a:r>
            <a:r>
              <a:rPr sz="1800" b="1" spc="-195" dirty="0">
                <a:latin typeface="맑은 고딕"/>
                <a:cs typeface="맑은 고딕"/>
              </a:rPr>
              <a:t> </a:t>
            </a:r>
            <a:r>
              <a:rPr sz="1800" b="1" spc="-25" dirty="0">
                <a:latin typeface="맑은 고딕"/>
                <a:cs typeface="맑은 고딕"/>
              </a:rPr>
              <a:t>입력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24066" y="3963161"/>
            <a:ext cx="3213100" cy="541020"/>
          </a:xfrm>
          <a:prstGeom prst="rect">
            <a:avLst/>
          </a:prstGeom>
          <a:solidFill>
            <a:srgbClr val="FAE4D5"/>
          </a:solidFill>
          <a:ln w="19811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982344">
              <a:lnSpc>
                <a:spcPct val="100000"/>
              </a:lnSpc>
              <a:spcBef>
                <a:spcPts val="955"/>
              </a:spcBef>
            </a:pPr>
            <a:r>
              <a:rPr sz="1800" b="1" dirty="0">
                <a:latin typeface="맑은 고딕"/>
                <a:cs typeface="맑은 고딕"/>
              </a:rPr>
              <a:t>기안</a:t>
            </a:r>
            <a:r>
              <a:rPr sz="1800" b="1" spc="-225" dirty="0">
                <a:latin typeface="맑은 고딕"/>
                <a:cs typeface="맑은 고딕"/>
              </a:rPr>
              <a:t> </a:t>
            </a:r>
            <a:r>
              <a:rPr sz="1800" b="1" dirty="0">
                <a:latin typeface="맑은 고딕"/>
                <a:cs typeface="맑은 고딕"/>
              </a:rPr>
              <a:t>및</a:t>
            </a:r>
            <a:r>
              <a:rPr sz="1800" b="1" spc="-215" dirty="0">
                <a:latin typeface="맑은 고딕"/>
                <a:cs typeface="맑은 고딕"/>
              </a:rPr>
              <a:t> </a:t>
            </a:r>
            <a:r>
              <a:rPr sz="1800" b="1" spc="-25" dirty="0">
                <a:latin typeface="맑은 고딕"/>
                <a:cs typeface="맑은 고딕"/>
              </a:rPr>
              <a:t>결재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64257" y="3963161"/>
            <a:ext cx="3214370" cy="541020"/>
          </a:xfrm>
          <a:prstGeom prst="rect">
            <a:avLst/>
          </a:prstGeom>
          <a:solidFill>
            <a:srgbClr val="DEEBF7"/>
          </a:solidFill>
          <a:ln w="19811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894715">
              <a:lnSpc>
                <a:spcPct val="100000"/>
              </a:lnSpc>
              <a:spcBef>
                <a:spcPts val="955"/>
              </a:spcBef>
            </a:pPr>
            <a:r>
              <a:rPr sz="1800" b="1" dirty="0">
                <a:latin typeface="맑은 고딕"/>
                <a:cs typeface="맑은 고딕"/>
              </a:rPr>
              <a:t>신고결과</a:t>
            </a:r>
            <a:r>
              <a:rPr sz="1800" b="1" spc="-225" dirty="0">
                <a:latin typeface="맑은 고딕"/>
                <a:cs typeface="맑은 고딕"/>
              </a:rPr>
              <a:t> </a:t>
            </a:r>
            <a:r>
              <a:rPr sz="1800" b="1" spc="-25" dirty="0">
                <a:latin typeface="맑은 고딕"/>
                <a:cs typeface="맑은 고딕"/>
              </a:rPr>
              <a:t>통보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0780" y="1787778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&lt;</a:t>
            </a:r>
            <a:r>
              <a:rPr sz="1800" b="1" spc="-10" dirty="0">
                <a:latin typeface="맑은 고딕"/>
                <a:cs typeface="맑은 고딕"/>
              </a:rPr>
              <a:t>신고인</a:t>
            </a:r>
            <a:r>
              <a:rPr sz="1800" b="1" spc="-10" dirty="0">
                <a:latin typeface="Calibri"/>
                <a:cs typeface="Calibri"/>
              </a:rPr>
              <a:t>&gt;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6034" y="1756917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&lt;</a:t>
            </a:r>
            <a:r>
              <a:rPr sz="1800" b="1" spc="-10" dirty="0">
                <a:latin typeface="맑은 고딕"/>
                <a:cs typeface="맑은 고딕"/>
              </a:rPr>
              <a:t>처리기관</a:t>
            </a:r>
            <a:r>
              <a:rPr sz="1800" b="1" spc="-10" dirty="0">
                <a:latin typeface="Calibri"/>
                <a:cs typeface="Calibri"/>
              </a:rPr>
              <a:t>&gt;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565647" y="2374392"/>
            <a:ext cx="769620" cy="281940"/>
            <a:chOff x="5565647" y="2374392"/>
            <a:chExt cx="769620" cy="281940"/>
          </a:xfrm>
        </p:grpSpPr>
        <p:sp>
          <p:nvSpPr>
            <p:cNvPr id="17" name="object 17"/>
            <p:cNvSpPr/>
            <p:nvPr/>
          </p:nvSpPr>
          <p:spPr>
            <a:xfrm>
              <a:off x="5571743" y="2380488"/>
              <a:ext cx="757555" cy="269875"/>
            </a:xfrm>
            <a:custGeom>
              <a:avLst/>
              <a:gdLst/>
              <a:ahLst/>
              <a:cxnLst/>
              <a:rect l="l" t="t" r="r" b="b"/>
              <a:pathLst>
                <a:path w="757554" h="269875">
                  <a:moveTo>
                    <a:pt x="622553" y="0"/>
                  </a:moveTo>
                  <a:lnTo>
                    <a:pt x="622553" y="67437"/>
                  </a:lnTo>
                  <a:lnTo>
                    <a:pt x="0" y="67437"/>
                  </a:lnTo>
                  <a:lnTo>
                    <a:pt x="0" y="202311"/>
                  </a:lnTo>
                  <a:lnTo>
                    <a:pt x="622553" y="202311"/>
                  </a:lnTo>
                  <a:lnTo>
                    <a:pt x="622553" y="269748"/>
                  </a:lnTo>
                  <a:lnTo>
                    <a:pt x="757427" y="134874"/>
                  </a:lnTo>
                  <a:lnTo>
                    <a:pt x="6225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71743" y="2380488"/>
              <a:ext cx="757555" cy="269875"/>
            </a:xfrm>
            <a:custGeom>
              <a:avLst/>
              <a:gdLst/>
              <a:ahLst/>
              <a:cxnLst/>
              <a:rect l="l" t="t" r="r" b="b"/>
              <a:pathLst>
                <a:path w="757554" h="269875">
                  <a:moveTo>
                    <a:pt x="0" y="67437"/>
                  </a:moveTo>
                  <a:lnTo>
                    <a:pt x="622553" y="67437"/>
                  </a:lnTo>
                  <a:lnTo>
                    <a:pt x="622553" y="0"/>
                  </a:lnTo>
                  <a:lnTo>
                    <a:pt x="757427" y="134874"/>
                  </a:lnTo>
                  <a:lnTo>
                    <a:pt x="622553" y="269748"/>
                  </a:lnTo>
                  <a:lnTo>
                    <a:pt x="622553" y="202311"/>
                  </a:lnTo>
                  <a:lnTo>
                    <a:pt x="0" y="202311"/>
                  </a:lnTo>
                  <a:lnTo>
                    <a:pt x="0" y="6743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145780" y="2737104"/>
            <a:ext cx="177165" cy="268605"/>
            <a:chOff x="8145780" y="2737104"/>
            <a:chExt cx="177165" cy="268605"/>
          </a:xfrm>
        </p:grpSpPr>
        <p:sp>
          <p:nvSpPr>
            <p:cNvPr id="20" name="object 20"/>
            <p:cNvSpPr/>
            <p:nvPr/>
          </p:nvSpPr>
          <p:spPr>
            <a:xfrm>
              <a:off x="8151876" y="2743200"/>
              <a:ext cx="165100" cy="256540"/>
            </a:xfrm>
            <a:custGeom>
              <a:avLst/>
              <a:gdLst/>
              <a:ahLst/>
              <a:cxnLst/>
              <a:rect l="l" t="t" r="r" b="b"/>
              <a:pathLst>
                <a:path w="165100" h="256539">
                  <a:moveTo>
                    <a:pt x="123444" y="0"/>
                  </a:moveTo>
                  <a:lnTo>
                    <a:pt x="41148" y="0"/>
                  </a:lnTo>
                  <a:lnTo>
                    <a:pt x="41148" y="173736"/>
                  </a:lnTo>
                  <a:lnTo>
                    <a:pt x="0" y="173736"/>
                  </a:lnTo>
                  <a:lnTo>
                    <a:pt x="82296" y="256032"/>
                  </a:lnTo>
                  <a:lnTo>
                    <a:pt x="164592" y="173736"/>
                  </a:lnTo>
                  <a:lnTo>
                    <a:pt x="123444" y="173736"/>
                  </a:lnTo>
                  <a:lnTo>
                    <a:pt x="123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51876" y="2743200"/>
              <a:ext cx="165100" cy="256540"/>
            </a:xfrm>
            <a:custGeom>
              <a:avLst/>
              <a:gdLst/>
              <a:ahLst/>
              <a:cxnLst/>
              <a:rect l="l" t="t" r="r" b="b"/>
              <a:pathLst>
                <a:path w="165100" h="256539">
                  <a:moveTo>
                    <a:pt x="164592" y="173736"/>
                  </a:moveTo>
                  <a:lnTo>
                    <a:pt x="123444" y="173736"/>
                  </a:lnTo>
                  <a:lnTo>
                    <a:pt x="123444" y="0"/>
                  </a:lnTo>
                  <a:lnTo>
                    <a:pt x="41148" y="0"/>
                  </a:lnTo>
                  <a:lnTo>
                    <a:pt x="41148" y="173736"/>
                  </a:lnTo>
                  <a:lnTo>
                    <a:pt x="0" y="173736"/>
                  </a:lnTo>
                  <a:lnTo>
                    <a:pt x="82296" y="256032"/>
                  </a:lnTo>
                  <a:lnTo>
                    <a:pt x="164592" y="17373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141207" y="3639311"/>
            <a:ext cx="177165" cy="269875"/>
            <a:chOff x="8141207" y="3639311"/>
            <a:chExt cx="177165" cy="269875"/>
          </a:xfrm>
        </p:grpSpPr>
        <p:sp>
          <p:nvSpPr>
            <p:cNvPr id="23" name="object 23"/>
            <p:cNvSpPr/>
            <p:nvPr/>
          </p:nvSpPr>
          <p:spPr>
            <a:xfrm>
              <a:off x="8147303" y="3645407"/>
              <a:ext cx="165100" cy="257810"/>
            </a:xfrm>
            <a:custGeom>
              <a:avLst/>
              <a:gdLst/>
              <a:ahLst/>
              <a:cxnLst/>
              <a:rect l="l" t="t" r="r" b="b"/>
              <a:pathLst>
                <a:path w="165100" h="257810">
                  <a:moveTo>
                    <a:pt x="123444" y="0"/>
                  </a:moveTo>
                  <a:lnTo>
                    <a:pt x="41148" y="0"/>
                  </a:lnTo>
                  <a:lnTo>
                    <a:pt x="41148" y="175260"/>
                  </a:lnTo>
                  <a:lnTo>
                    <a:pt x="0" y="175260"/>
                  </a:lnTo>
                  <a:lnTo>
                    <a:pt x="82296" y="257556"/>
                  </a:lnTo>
                  <a:lnTo>
                    <a:pt x="164592" y="175260"/>
                  </a:lnTo>
                  <a:lnTo>
                    <a:pt x="123444" y="175260"/>
                  </a:lnTo>
                  <a:lnTo>
                    <a:pt x="123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47303" y="3645407"/>
              <a:ext cx="165100" cy="257810"/>
            </a:xfrm>
            <a:custGeom>
              <a:avLst/>
              <a:gdLst/>
              <a:ahLst/>
              <a:cxnLst/>
              <a:rect l="l" t="t" r="r" b="b"/>
              <a:pathLst>
                <a:path w="165100" h="257810">
                  <a:moveTo>
                    <a:pt x="164592" y="175260"/>
                  </a:moveTo>
                  <a:lnTo>
                    <a:pt x="123444" y="175260"/>
                  </a:lnTo>
                  <a:lnTo>
                    <a:pt x="123444" y="0"/>
                  </a:lnTo>
                  <a:lnTo>
                    <a:pt x="41148" y="0"/>
                  </a:lnTo>
                  <a:lnTo>
                    <a:pt x="41148" y="175260"/>
                  </a:lnTo>
                  <a:lnTo>
                    <a:pt x="0" y="175260"/>
                  </a:lnTo>
                  <a:lnTo>
                    <a:pt x="82296" y="257556"/>
                  </a:lnTo>
                  <a:lnTo>
                    <a:pt x="164592" y="17526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565647" y="4091940"/>
            <a:ext cx="769620" cy="281940"/>
            <a:chOff x="5565647" y="4091940"/>
            <a:chExt cx="769620" cy="281940"/>
          </a:xfrm>
        </p:grpSpPr>
        <p:sp>
          <p:nvSpPr>
            <p:cNvPr id="26" name="object 26"/>
            <p:cNvSpPr/>
            <p:nvPr/>
          </p:nvSpPr>
          <p:spPr>
            <a:xfrm>
              <a:off x="5571743" y="4098036"/>
              <a:ext cx="757555" cy="269875"/>
            </a:xfrm>
            <a:custGeom>
              <a:avLst/>
              <a:gdLst/>
              <a:ahLst/>
              <a:cxnLst/>
              <a:rect l="l" t="t" r="r" b="b"/>
              <a:pathLst>
                <a:path w="757554" h="269875">
                  <a:moveTo>
                    <a:pt x="134873" y="0"/>
                  </a:moveTo>
                  <a:lnTo>
                    <a:pt x="0" y="134874"/>
                  </a:lnTo>
                  <a:lnTo>
                    <a:pt x="134873" y="269747"/>
                  </a:lnTo>
                  <a:lnTo>
                    <a:pt x="134873" y="202311"/>
                  </a:lnTo>
                  <a:lnTo>
                    <a:pt x="757427" y="202311"/>
                  </a:lnTo>
                  <a:lnTo>
                    <a:pt x="757427" y="67437"/>
                  </a:lnTo>
                  <a:lnTo>
                    <a:pt x="134873" y="67437"/>
                  </a:lnTo>
                  <a:lnTo>
                    <a:pt x="1348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71743" y="4098036"/>
              <a:ext cx="757555" cy="269875"/>
            </a:xfrm>
            <a:custGeom>
              <a:avLst/>
              <a:gdLst/>
              <a:ahLst/>
              <a:cxnLst/>
              <a:rect l="l" t="t" r="r" b="b"/>
              <a:pathLst>
                <a:path w="757554" h="269875">
                  <a:moveTo>
                    <a:pt x="757427" y="67437"/>
                  </a:moveTo>
                  <a:lnTo>
                    <a:pt x="134873" y="67437"/>
                  </a:lnTo>
                  <a:lnTo>
                    <a:pt x="134873" y="0"/>
                  </a:lnTo>
                  <a:lnTo>
                    <a:pt x="0" y="134874"/>
                  </a:lnTo>
                  <a:lnTo>
                    <a:pt x="134873" y="269747"/>
                  </a:lnTo>
                  <a:lnTo>
                    <a:pt x="134873" y="202311"/>
                  </a:lnTo>
                  <a:lnTo>
                    <a:pt x="757427" y="202311"/>
                  </a:lnTo>
                  <a:lnTo>
                    <a:pt x="757427" y="6743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06908" y="4764023"/>
            <a:ext cx="11410315" cy="1480185"/>
          </a:xfrm>
          <a:prstGeom prst="rect">
            <a:avLst/>
          </a:prstGeom>
          <a:solidFill>
            <a:srgbClr val="FFF1CC"/>
          </a:solidFill>
          <a:ln w="12192">
            <a:solidFill>
              <a:srgbClr val="41709C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377825" indent="-286385">
              <a:lnSpc>
                <a:spcPct val="100000"/>
              </a:lnSpc>
              <a:spcBef>
                <a:spcPts val="665"/>
              </a:spcBef>
              <a:buFont typeface="Wingdings"/>
              <a:buChar char=""/>
              <a:tabLst>
                <a:tab pos="377825" algn="l"/>
              </a:tabLst>
            </a:pPr>
            <a:r>
              <a:rPr sz="1800" spc="-20" dirty="0">
                <a:latin typeface="HY헤드라인M"/>
                <a:cs typeface="HY헤드라인M"/>
              </a:rPr>
              <a:t>신고기간</a:t>
            </a:r>
            <a:endParaRPr sz="1800">
              <a:latin typeface="HY헤드라인M"/>
              <a:cs typeface="HY헤드라인M"/>
            </a:endParaRPr>
          </a:p>
          <a:p>
            <a:pPr marL="541655" lvl="1" indent="-213995">
              <a:lnSpc>
                <a:spcPct val="100000"/>
              </a:lnSpc>
              <a:spcBef>
                <a:spcPts val="540"/>
              </a:spcBef>
              <a:buChar char="-"/>
              <a:tabLst>
                <a:tab pos="541655" algn="l"/>
              </a:tabLst>
            </a:pPr>
            <a:r>
              <a:rPr sz="1800" dirty="0">
                <a:latin typeface="HY헤드라인M"/>
                <a:cs typeface="HY헤드라인M"/>
              </a:rPr>
              <a:t>선·해임</a:t>
            </a:r>
            <a:r>
              <a:rPr sz="1800" spc="5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신고</a:t>
            </a:r>
            <a:r>
              <a:rPr sz="1800" spc="6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:</a:t>
            </a:r>
            <a:r>
              <a:rPr sz="1800" spc="7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선임일</a:t>
            </a:r>
            <a:r>
              <a:rPr sz="1800" spc="6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또는</a:t>
            </a:r>
            <a:r>
              <a:rPr sz="1800" spc="6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해임일로</a:t>
            </a:r>
            <a:r>
              <a:rPr sz="1800" spc="4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부터</a:t>
            </a:r>
            <a:r>
              <a:rPr sz="1800" spc="6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30일</a:t>
            </a:r>
            <a:r>
              <a:rPr sz="1800" spc="75" dirty="0">
                <a:latin typeface="HY헤드라인M"/>
                <a:cs typeface="HY헤드라인M"/>
              </a:rPr>
              <a:t> </a:t>
            </a:r>
            <a:r>
              <a:rPr sz="1800" spc="-25" dirty="0">
                <a:latin typeface="HY헤드라인M"/>
                <a:cs typeface="HY헤드라인M"/>
              </a:rPr>
              <a:t>이내</a:t>
            </a:r>
            <a:endParaRPr sz="1800">
              <a:latin typeface="HY헤드라인M"/>
              <a:cs typeface="HY헤드라인M"/>
            </a:endParaRPr>
          </a:p>
          <a:p>
            <a:pPr marL="541655" lvl="1" indent="-213995">
              <a:lnSpc>
                <a:spcPct val="100000"/>
              </a:lnSpc>
              <a:spcBef>
                <a:spcPts val="540"/>
              </a:spcBef>
              <a:buChar char="-"/>
              <a:tabLst>
                <a:tab pos="541655" algn="l"/>
              </a:tabLst>
            </a:pPr>
            <a:r>
              <a:rPr sz="1800" dirty="0">
                <a:latin typeface="HY헤드라인M"/>
                <a:cs typeface="HY헤드라인M"/>
              </a:rPr>
              <a:t>변경</a:t>
            </a:r>
            <a:r>
              <a:rPr sz="1800" spc="5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신고</a:t>
            </a:r>
            <a:r>
              <a:rPr sz="1800" spc="6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:</a:t>
            </a:r>
            <a:r>
              <a:rPr sz="1800" spc="6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변경</a:t>
            </a:r>
            <a:r>
              <a:rPr sz="1800" spc="5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사유가</a:t>
            </a:r>
            <a:r>
              <a:rPr sz="1800" spc="4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발생한</a:t>
            </a:r>
            <a:r>
              <a:rPr sz="1800" spc="6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날부터</a:t>
            </a:r>
            <a:r>
              <a:rPr sz="1800" spc="6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30일</a:t>
            </a:r>
            <a:r>
              <a:rPr sz="1800" spc="55" dirty="0">
                <a:latin typeface="HY헤드라인M"/>
                <a:cs typeface="HY헤드라인M"/>
              </a:rPr>
              <a:t> </a:t>
            </a:r>
            <a:r>
              <a:rPr sz="1800" spc="-25" dirty="0">
                <a:latin typeface="HY헤드라인M"/>
                <a:cs typeface="HY헤드라인M"/>
              </a:rPr>
              <a:t>이내</a:t>
            </a:r>
            <a:endParaRPr sz="1800">
              <a:latin typeface="HY헤드라인M"/>
              <a:cs typeface="HY헤드라인M"/>
            </a:endParaRPr>
          </a:p>
          <a:p>
            <a:pPr marL="377825" indent="-286385">
              <a:lnSpc>
                <a:spcPct val="100000"/>
              </a:lnSpc>
              <a:spcBef>
                <a:spcPts val="540"/>
              </a:spcBef>
              <a:buFont typeface="Wingdings"/>
              <a:buChar char=""/>
              <a:tabLst>
                <a:tab pos="377825" algn="l"/>
              </a:tabLst>
            </a:pPr>
            <a:r>
              <a:rPr sz="1800" dirty="0">
                <a:latin typeface="HY헤드라인M"/>
                <a:cs typeface="HY헤드라인M"/>
              </a:rPr>
              <a:t>신고방법</a:t>
            </a:r>
            <a:r>
              <a:rPr sz="1800" spc="13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:</a:t>
            </a:r>
            <a:r>
              <a:rPr sz="1800" spc="15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신고서</a:t>
            </a:r>
            <a:r>
              <a:rPr sz="1800" spc="14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및</a:t>
            </a:r>
            <a:r>
              <a:rPr sz="1800" spc="14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신고서류를</a:t>
            </a:r>
            <a:r>
              <a:rPr sz="1800" spc="13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특별자치시장·특별자치도지사·시장·군수·구청장에게</a:t>
            </a:r>
            <a:r>
              <a:rPr sz="1800" spc="114" dirty="0">
                <a:latin typeface="HY헤드라인M"/>
                <a:cs typeface="HY헤드라인M"/>
              </a:rPr>
              <a:t> </a:t>
            </a:r>
            <a:r>
              <a:rPr sz="1800" spc="-25" dirty="0">
                <a:latin typeface="HY헤드라인M"/>
                <a:cs typeface="HY헤드라인M"/>
              </a:rPr>
              <a:t>제출</a:t>
            </a:r>
            <a:endParaRPr sz="1800">
              <a:latin typeface="HY헤드라인M"/>
              <a:cs typeface="HY헤드라인M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7785AD0A-F94C-93F0-84B6-B7527EAC8E34}"/>
              </a:ext>
            </a:extLst>
          </p:cNvPr>
          <p:cNvSpPr/>
          <p:nvPr/>
        </p:nvSpPr>
        <p:spPr>
          <a:xfrm>
            <a:off x="10632540" y="81046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95230" cy="909955"/>
            <a:chOff x="0" y="0"/>
            <a:chExt cx="10095230" cy="909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755" y="275831"/>
              <a:ext cx="8791194" cy="4488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291058"/>
              <a:ext cx="265950" cy="3360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908" y="1088136"/>
            <a:ext cx="11410315" cy="53213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30"/>
              </a:spcBef>
            </a:pP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위반행위에</a:t>
            </a:r>
            <a:r>
              <a:rPr sz="24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대한</a:t>
            </a:r>
            <a:r>
              <a:rPr sz="24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처벌</a:t>
            </a:r>
            <a:r>
              <a:rPr sz="2400" b="1" spc="-2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(시행령</a:t>
            </a:r>
            <a:r>
              <a:rPr sz="2000" b="1" spc="-3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별표10</a:t>
            </a:r>
            <a:r>
              <a:rPr sz="20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제8호</a:t>
            </a:r>
            <a:r>
              <a:rPr sz="2000" b="1" spc="-35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HY헤드라인M"/>
                <a:cs typeface="HY헤드라인M"/>
              </a:rPr>
              <a:t>~</a:t>
            </a:r>
            <a:r>
              <a:rPr sz="2000" b="1" spc="2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제14호)</a:t>
            </a:r>
            <a:endParaRPr sz="2000">
              <a:latin typeface="HY헤드라인M"/>
              <a:cs typeface="HY헤드라인M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00811" y="1683766"/>
          <a:ext cx="11410315" cy="4595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90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spc="-2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위반행위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과태료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금액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1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유지보수·관리기준을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준수하지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아니한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경우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960"/>
                        </a:spcBef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점검기록을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작성하지</a:t>
                      </a:r>
                      <a:r>
                        <a:rPr sz="16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아니하거나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거짓으로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작성한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경우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960"/>
                        </a:spcBef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정보통신설비</a:t>
                      </a: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유지보수·관리자를</a:t>
                      </a:r>
                      <a:r>
                        <a:rPr sz="16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선임하지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아니한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경우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  <a:p>
                      <a:pPr marL="429259" marR="393065" indent="-1860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HY헤드라인M"/>
                          <a:cs typeface="HY헤드라인M"/>
                        </a:rPr>
                        <a:t>※ 3만㎡ </a:t>
                      </a:r>
                      <a:r>
                        <a:rPr sz="1200" dirty="0">
                          <a:latin typeface="HY헤드라인M"/>
                          <a:cs typeface="HY헤드라인M"/>
                        </a:rPr>
                        <a:t>이상</a:t>
                      </a:r>
                      <a:r>
                        <a:rPr sz="1200" spc="-2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dirty="0">
                          <a:latin typeface="HY헤드라인M"/>
                          <a:cs typeface="HY헤드라인M"/>
                        </a:rPr>
                        <a:t>건축물에</a:t>
                      </a:r>
                      <a:r>
                        <a:rPr sz="12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dirty="0">
                          <a:latin typeface="HY헤드라인M"/>
                          <a:cs typeface="HY헤드라인M"/>
                        </a:rPr>
                        <a:t>대해서는</a:t>
                      </a:r>
                      <a:r>
                        <a:rPr sz="1200" spc="-2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spc="-10" dirty="0">
                          <a:latin typeface="HY헤드라인M"/>
                          <a:cs typeface="HY헤드라인M"/>
                        </a:rPr>
                        <a:t>관리주체의</a:t>
                      </a:r>
                      <a:r>
                        <a:rPr sz="12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부담</a:t>
                      </a:r>
                      <a:r>
                        <a:rPr sz="1200" spc="-45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완화</a:t>
                      </a:r>
                      <a:r>
                        <a:rPr sz="1200" spc="-6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및</a:t>
                      </a:r>
                      <a:r>
                        <a:rPr sz="1200" spc="-55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혼란</a:t>
                      </a:r>
                      <a:r>
                        <a:rPr sz="1200" spc="-55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spc="-1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최소화를</a:t>
                      </a:r>
                      <a:r>
                        <a:rPr sz="1200" spc="-45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위해</a:t>
                      </a:r>
                      <a:r>
                        <a:rPr sz="1200" spc="-45" dirty="0">
                          <a:solidFill>
                            <a:srgbClr val="0000FF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spc="-25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‘26.1.18까지</a:t>
                      </a:r>
                      <a:r>
                        <a:rPr sz="1200" spc="-15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spc="-2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관리자를 </a:t>
                      </a:r>
                      <a:r>
                        <a:rPr sz="1200" spc="-1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선임</a:t>
                      </a:r>
                      <a:r>
                        <a:rPr sz="1200" spc="-10" dirty="0">
                          <a:latin typeface="HY헤드라인M"/>
                          <a:cs typeface="HY헤드라인M"/>
                        </a:rPr>
                        <a:t>하는</a:t>
                      </a:r>
                      <a:r>
                        <a:rPr sz="1200" spc="-8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spc="-10" dirty="0">
                          <a:latin typeface="HY헤드라인M"/>
                          <a:cs typeface="HY헤드라인M"/>
                        </a:rPr>
                        <a:t>관리주체에</a:t>
                      </a:r>
                      <a:r>
                        <a:rPr sz="12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spc="-10" dirty="0">
                          <a:latin typeface="HY헤드라인M"/>
                          <a:cs typeface="HY헤드라인M"/>
                        </a:rPr>
                        <a:t>대해서는</a:t>
                      </a:r>
                      <a:r>
                        <a:rPr sz="12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과태료</a:t>
                      </a:r>
                      <a:r>
                        <a:rPr sz="1200" spc="-70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200" spc="-25" dirty="0">
                          <a:solidFill>
                            <a:srgbClr val="FF0000"/>
                          </a:solidFill>
                          <a:latin typeface="HY헤드라인M"/>
                          <a:cs typeface="HY헤드라인M"/>
                        </a:rPr>
                        <a:t>면제</a:t>
                      </a:r>
                      <a:endParaRPr sz="1200">
                        <a:latin typeface="HY헤드라인M"/>
                        <a:cs typeface="HY헤드라인M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525"/>
                        </a:spcBef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정보통신설비</a:t>
                      </a:r>
                      <a:r>
                        <a:rPr sz="16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유지보수·관리자를</a:t>
                      </a:r>
                      <a:r>
                        <a:rPr sz="16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해임한</a:t>
                      </a: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날부터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30일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이내에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정보통신설비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유지보수</a:t>
                      </a:r>
                      <a:r>
                        <a:rPr sz="16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관리자를</a:t>
                      </a:r>
                      <a:r>
                        <a:rPr sz="16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새로</a:t>
                      </a:r>
                      <a:r>
                        <a:rPr sz="16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선임하지</a:t>
                      </a:r>
                      <a:r>
                        <a:rPr sz="16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아니한</a:t>
                      </a:r>
                      <a:r>
                        <a:rPr sz="16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경우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300만원</a:t>
                      </a:r>
                      <a:endParaRPr sz="1600" dirty="0">
                        <a:latin typeface="HY헤드라인M"/>
                        <a:cs typeface="HY헤드라인M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점검기록을</a:t>
                      </a:r>
                      <a:r>
                        <a:rPr sz="1600" spc="-6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보존하지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아니한</a:t>
                      </a:r>
                      <a:r>
                        <a:rPr sz="1600" spc="-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경우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150만원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590">
                <a:tc>
                  <a:txBody>
                    <a:bodyPr/>
                    <a:lstStyle/>
                    <a:p>
                      <a:pPr marL="377825" marR="245110" indent="-287020">
                        <a:lnSpc>
                          <a:spcPct val="150000"/>
                        </a:lnSpc>
                        <a:spcBef>
                          <a:spcPts val="540"/>
                        </a:spcBef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유지보수·관리자</a:t>
                      </a:r>
                      <a:r>
                        <a:rPr sz="1600" spc="-6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선·해임신고(변경신고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포함)를</a:t>
                      </a:r>
                      <a:r>
                        <a:rPr sz="1600" spc="-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하지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아니하거나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거짓으로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신고한</a:t>
                      </a:r>
                      <a:r>
                        <a:rPr sz="16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경우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100만원</a:t>
                      </a:r>
                      <a:endParaRPr sz="1600" dirty="0">
                        <a:latin typeface="HY헤드라인M"/>
                        <a:cs typeface="HY헤드라인M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Freeform 8">
            <a:extLst>
              <a:ext uri="{FF2B5EF4-FFF2-40B4-BE49-F238E27FC236}">
                <a16:creationId xmlns:a16="http://schemas.microsoft.com/office/drawing/2014/main" id="{8EEA0B86-A1DB-DF4A-30BF-0469319E2096}"/>
              </a:ext>
            </a:extLst>
          </p:cNvPr>
          <p:cNvSpPr/>
          <p:nvPr/>
        </p:nvSpPr>
        <p:spPr>
          <a:xfrm>
            <a:off x="10632540" y="76936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6CD8B-3FF3-9466-4A71-2B3C797B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87D6D20-EF1E-5723-D836-7E47C5F026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653" y="2573316"/>
            <a:ext cx="8600693" cy="735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0715" marR="5080" indent="-3167380" algn="ctr">
              <a:lnSpc>
                <a:spcPct val="118900"/>
              </a:lnSpc>
              <a:spcBef>
                <a:spcPts val="100"/>
              </a:spcBef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주요산출물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사례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spc="-2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91FAF9C2-62F3-32B0-CFE6-CA2636C5FE97}"/>
              </a:ext>
            </a:extLst>
          </p:cNvPr>
          <p:cNvSpPr/>
          <p:nvPr/>
        </p:nvSpPr>
        <p:spPr>
          <a:xfrm>
            <a:off x="10632540" y="177813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311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08D71-201E-8E93-73D5-754CF7C0B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3">
            <a:extLst>
              <a:ext uri="{FF2B5EF4-FFF2-40B4-BE49-F238E27FC236}">
                <a16:creationId xmlns:a16="http://schemas.microsoft.com/office/drawing/2014/main" id="{B7C35F12-631A-1459-5263-BCE79015752E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21563" y="291058"/>
            <a:ext cx="320814" cy="336067"/>
          </a:xfrm>
          <a:prstGeom prst="rect">
            <a:avLst/>
          </a:prstGeom>
        </p:spPr>
      </p:pic>
      <p:sp>
        <p:nvSpPr>
          <p:cNvPr id="10" name="가로 글상자 44">
            <a:extLst>
              <a:ext uri="{FF2B5EF4-FFF2-40B4-BE49-F238E27FC236}">
                <a16:creationId xmlns:a16="http://schemas.microsoft.com/office/drawing/2014/main" id="{5AD3BE06-5555-A157-D2C9-53E0CAD5DC65}"/>
              </a:ext>
            </a:extLst>
          </p:cNvPr>
          <p:cNvSpPr txBox="1"/>
          <p:nvPr/>
        </p:nvSpPr>
        <p:spPr>
          <a:xfrm>
            <a:off x="971562" y="180975"/>
            <a:ext cx="9407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500" b="1" dirty="0">
                <a:solidFill>
                  <a:schemeClr val="bg1"/>
                </a:solidFill>
                <a:latin typeface="한컴 윤고딕 760"/>
                <a:ea typeface="한컴 윤고딕 760"/>
                <a:cs typeface="한컴돋움"/>
                <a:sym typeface="한컴돋움"/>
              </a:rPr>
              <a:t>주요산출물</a:t>
            </a:r>
            <a:r>
              <a:rPr lang="en-US" altLang="ko-KR" sz="3500" b="1" dirty="0">
                <a:solidFill>
                  <a:schemeClr val="bg1"/>
                </a:solidFill>
                <a:latin typeface="한컴 윤고딕 760"/>
                <a:ea typeface="한컴 윤고딕 760"/>
                <a:cs typeface="한컴돋움"/>
                <a:sym typeface="한컴돋움"/>
              </a:rPr>
              <a:t>- </a:t>
            </a:r>
            <a:r>
              <a:rPr lang="ko-KR" altLang="en-US" sz="3500" b="1" dirty="0">
                <a:solidFill>
                  <a:schemeClr val="bg1"/>
                </a:solidFill>
                <a:latin typeface="한컴 윤고딕 760"/>
                <a:ea typeface="한컴 윤고딕 760"/>
                <a:cs typeface="한컴돋움"/>
                <a:sym typeface="한컴돋움"/>
              </a:rPr>
              <a:t>유지보수</a:t>
            </a:r>
            <a:r>
              <a:rPr lang="en-US" altLang="ko-KR" sz="3600" spc="-10" dirty="0">
                <a:solidFill>
                  <a:schemeClr val="bg1"/>
                </a:solidFill>
              </a:rPr>
              <a:t>·</a:t>
            </a:r>
            <a:r>
              <a:rPr lang="ko-KR" altLang="en-US" sz="3500" b="1" dirty="0">
                <a:solidFill>
                  <a:schemeClr val="bg1"/>
                </a:solidFill>
                <a:latin typeface="한컴 윤고딕 760"/>
                <a:ea typeface="한컴 윤고딕 760"/>
                <a:cs typeface="한컴돋움"/>
                <a:sym typeface="한컴돋움"/>
              </a:rPr>
              <a:t>관리 및 성능점검 계획서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C2A3EE53-C518-C870-98AB-C63386632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166" y="1094836"/>
            <a:ext cx="1814615" cy="256099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0D19997-EC0B-7660-01FE-F81ED3E6A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166" y="3729332"/>
            <a:ext cx="1814615" cy="255925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DB421C70-96DB-5FD9-E484-FF9C25215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408" y="1094836"/>
            <a:ext cx="1813600" cy="256099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44D6A3C4-E406-428A-6859-EAF590E55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1408" y="3731436"/>
            <a:ext cx="1813600" cy="2565198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832421B-19B3-4594-1C14-2061D5F2D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1635" y="1094835"/>
            <a:ext cx="1812874" cy="2560989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42CC3D57-FD16-8FBF-71E0-194E91431D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1635" y="3741902"/>
            <a:ext cx="1812874" cy="2561708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42B23CCC-6F00-953C-1377-41CCFAF5F4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1136" y="1094835"/>
            <a:ext cx="1812365" cy="2560988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D2B7009-AE14-467C-6004-2321C1E68A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1136" y="3746411"/>
            <a:ext cx="1812364" cy="2556790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CCD37B8B-93C4-460B-D248-5DFF9F38486E}"/>
              </a:ext>
            </a:extLst>
          </p:cNvPr>
          <p:cNvSpPr/>
          <p:nvPr/>
        </p:nvSpPr>
        <p:spPr>
          <a:xfrm>
            <a:off x="1482831" y="3050955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274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36A34-CF33-72E7-79AA-E29624AE4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3">
            <a:extLst>
              <a:ext uri="{FF2B5EF4-FFF2-40B4-BE49-F238E27FC236}">
                <a16:creationId xmlns:a16="http://schemas.microsoft.com/office/drawing/2014/main" id="{09D409A2-A2E3-1F91-954C-3C7E554F524A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21563" y="291058"/>
            <a:ext cx="320814" cy="336067"/>
          </a:xfrm>
          <a:prstGeom prst="rect">
            <a:avLst/>
          </a:prstGeom>
        </p:spPr>
      </p:pic>
      <p:sp>
        <p:nvSpPr>
          <p:cNvPr id="10" name="가로 글상자 44">
            <a:extLst>
              <a:ext uri="{FF2B5EF4-FFF2-40B4-BE49-F238E27FC236}">
                <a16:creationId xmlns:a16="http://schemas.microsoft.com/office/drawing/2014/main" id="{E71A8974-C7C9-4F19-9774-E91BB6A765C0}"/>
              </a:ext>
            </a:extLst>
          </p:cNvPr>
          <p:cNvSpPr txBox="1"/>
          <p:nvPr/>
        </p:nvSpPr>
        <p:spPr>
          <a:xfrm>
            <a:off x="971562" y="180975"/>
            <a:ext cx="9684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500" b="1" dirty="0">
                <a:solidFill>
                  <a:schemeClr val="bg1"/>
                </a:solidFill>
                <a:latin typeface="한컴 윤고딕 760"/>
                <a:ea typeface="한컴 윤고딕 760"/>
                <a:cs typeface="한컴돋움"/>
                <a:sym typeface="한컴돋움"/>
              </a:rPr>
              <a:t>주요산출물</a:t>
            </a:r>
            <a:r>
              <a:rPr lang="en-US" altLang="ko-KR" sz="3500" b="1" dirty="0">
                <a:solidFill>
                  <a:schemeClr val="bg1"/>
                </a:solidFill>
                <a:latin typeface="한컴 윤고딕 760"/>
                <a:ea typeface="한컴 윤고딕 760"/>
                <a:cs typeface="한컴돋움"/>
                <a:sym typeface="한컴돋움"/>
              </a:rPr>
              <a:t>- </a:t>
            </a:r>
            <a:r>
              <a:rPr lang="ko-KR" altLang="en-US" sz="3500" b="1" spc="-150" dirty="0">
                <a:solidFill>
                  <a:schemeClr val="bg1"/>
                </a:solidFill>
                <a:latin typeface="한컴 윤고딕 760"/>
                <a:ea typeface="한컴 윤고딕 760"/>
                <a:cs typeface="한컴돋움"/>
                <a:sym typeface="한컴돋움"/>
              </a:rPr>
              <a:t>유지보수</a:t>
            </a:r>
            <a:r>
              <a:rPr lang="en-US" altLang="ko-KR" sz="3600" spc="-150" dirty="0">
                <a:solidFill>
                  <a:schemeClr val="bg1"/>
                </a:solidFill>
              </a:rPr>
              <a:t>·</a:t>
            </a:r>
            <a:r>
              <a:rPr lang="ko-KR" altLang="en-US" sz="3500" b="1" spc="-150" dirty="0">
                <a:solidFill>
                  <a:schemeClr val="bg1"/>
                </a:solidFill>
                <a:latin typeface="한컴 윤고딕 760"/>
                <a:ea typeface="한컴 윤고딕 760"/>
                <a:cs typeface="한컴돋움"/>
                <a:sym typeface="한컴돋움"/>
              </a:rPr>
              <a:t>관리 </a:t>
            </a:r>
            <a:r>
              <a:rPr lang="en-US" altLang="ko-KR" sz="3500" b="1" spc="-150" dirty="0">
                <a:solidFill>
                  <a:schemeClr val="bg1"/>
                </a:solidFill>
                <a:latin typeface="한컴 윤고딕 760"/>
                <a:ea typeface="한컴 윤고딕 760"/>
                <a:cs typeface="한컴돋움"/>
                <a:sym typeface="한컴돋움"/>
              </a:rPr>
              <a:t>/ </a:t>
            </a:r>
            <a:r>
              <a:rPr lang="ko-KR" altLang="en-US" sz="3500" b="1" spc="-150" dirty="0">
                <a:solidFill>
                  <a:schemeClr val="bg1"/>
                </a:solidFill>
                <a:latin typeface="한컴 윤고딕 760"/>
                <a:ea typeface="한컴 윤고딕 760"/>
                <a:cs typeface="한컴돋움"/>
                <a:sym typeface="한컴돋움"/>
              </a:rPr>
              <a:t>성능점검 결과</a:t>
            </a:r>
            <a:r>
              <a:rPr lang="en-US" altLang="ko-KR" sz="3500" b="1" spc="-150" dirty="0">
                <a:solidFill>
                  <a:schemeClr val="bg1"/>
                </a:solidFill>
                <a:latin typeface="한컴 윤고딕 760"/>
                <a:ea typeface="한컴 윤고딕 760"/>
                <a:cs typeface="한컴돋움"/>
                <a:sym typeface="한컴돋움"/>
              </a:rPr>
              <a:t>(</a:t>
            </a:r>
            <a:r>
              <a:rPr lang="ko-KR" altLang="en-US" sz="3500" b="1" spc="-150" dirty="0">
                <a:solidFill>
                  <a:schemeClr val="bg1"/>
                </a:solidFill>
                <a:latin typeface="한컴 윤고딕 760"/>
                <a:ea typeface="한컴 윤고딕 760"/>
                <a:cs typeface="한컴돋움"/>
                <a:sym typeface="한컴돋움"/>
              </a:rPr>
              <a:t>각</a:t>
            </a:r>
            <a:r>
              <a:rPr lang="en-US" altLang="ko-KR" sz="3500" b="1" spc="-150" dirty="0">
                <a:solidFill>
                  <a:schemeClr val="bg1"/>
                </a:solidFill>
                <a:latin typeface="한컴 윤고딕 760"/>
                <a:ea typeface="한컴 윤고딕 760"/>
                <a:cs typeface="한컴돋움"/>
                <a:sym typeface="한컴돋움"/>
              </a:rPr>
              <a:t>1</a:t>
            </a:r>
            <a:r>
              <a:rPr lang="ko-KR" altLang="en-US" sz="3500" b="1" spc="-150" dirty="0">
                <a:solidFill>
                  <a:schemeClr val="bg1"/>
                </a:solidFill>
                <a:latin typeface="한컴 윤고딕 760"/>
                <a:ea typeface="한컴 윤고딕 760"/>
                <a:cs typeface="한컴돋움"/>
                <a:sym typeface="한컴돋움"/>
              </a:rPr>
              <a:t>부</a:t>
            </a:r>
            <a:r>
              <a:rPr lang="en-US" altLang="ko-KR" sz="3500" b="1" spc="-150" dirty="0">
                <a:solidFill>
                  <a:schemeClr val="bg1"/>
                </a:solidFill>
                <a:latin typeface="한컴 윤고딕 760"/>
                <a:ea typeface="한컴 윤고딕 760"/>
                <a:cs typeface="한컴돋움"/>
                <a:sym typeface="한컴돋움"/>
              </a:rPr>
              <a:t>)</a:t>
            </a:r>
            <a:endParaRPr lang="ko-KR" altLang="en-US" sz="3500" b="1" spc="-150" dirty="0">
              <a:solidFill>
                <a:schemeClr val="bg1"/>
              </a:solidFill>
              <a:latin typeface="한컴 윤고딕 760"/>
              <a:ea typeface="한컴 윤고딕 760"/>
              <a:cs typeface="한컴돋움"/>
              <a:sym typeface="한컴돋움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07531A4-00CE-DE39-FDF2-88E374E5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166" y="1094835"/>
            <a:ext cx="1812874" cy="256098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9C686AA-8790-2EA1-884C-4E114321C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666" y="1094835"/>
            <a:ext cx="1818553" cy="256098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6FEF98D-FB39-2648-D732-A96B334CE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957" y="1094835"/>
            <a:ext cx="1829272" cy="256098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AF1EBA0-315E-A2F8-FE4F-3DDC71185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1136" y="1094834"/>
            <a:ext cx="1817470" cy="25609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B8E78B8-02BD-A477-D8EC-168F27C98E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166" y="3731436"/>
            <a:ext cx="1812874" cy="255772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DB6295C-628D-F6C6-863B-9FAE32B8D6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666" y="3739775"/>
            <a:ext cx="1812364" cy="2549496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EA0D06-2619-F6D2-1961-3C12F202F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5957" y="3731436"/>
            <a:ext cx="1829272" cy="2572476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C85EC2DB-495B-AA7E-D6A3-E24F0E3362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4947" y="3731436"/>
            <a:ext cx="1817470" cy="255156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283E645-310D-7EEE-4443-17A6398FA0AB}"/>
              </a:ext>
            </a:extLst>
          </p:cNvPr>
          <p:cNvSpPr/>
          <p:nvPr/>
        </p:nvSpPr>
        <p:spPr>
          <a:xfrm>
            <a:off x="1486768" y="2983685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771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4"/>
          <p:cNvSpPr txBox="1"/>
          <p:nvPr/>
        </p:nvSpPr>
        <p:spPr>
          <a:xfrm>
            <a:off x="1768475" y="2370474"/>
            <a:ext cx="8655050" cy="1837346"/>
          </a:xfrm>
          <a:prstGeom prst="rect">
            <a:avLst/>
          </a:prstGeom>
          <a:effectLst/>
        </p:spPr>
        <p:txBody>
          <a:bodyPr/>
          <a:lstStyle/>
          <a:p>
            <a:pPr lvl="0" algn="ctr">
              <a:lnSpc>
                <a:spcPct val="150000"/>
              </a:lnSpc>
              <a:buFont typeface="Arial"/>
              <a:buNone/>
              <a:defRPr/>
            </a:pPr>
            <a:r>
              <a:rPr lang="en-US" altLang="ko-KR" sz="2000" cap="all" dirty="0">
                <a:solidFill>
                  <a:srgbClr val="002060"/>
                </a:solidFill>
                <a:latin typeface="맑은 고딕"/>
                <a:ea typeface="맑은 고딕"/>
              </a:rPr>
              <a:t> </a:t>
            </a:r>
          </a:p>
          <a:p>
            <a:pPr lvl="0" algn="ctr">
              <a:lnSpc>
                <a:spcPct val="150000"/>
              </a:lnSpc>
              <a:buFont typeface="Arial"/>
              <a:buNone/>
              <a:defRPr/>
            </a:pPr>
            <a:r>
              <a:rPr lang="ko-KR" altLang="en-US" sz="3600" cap="all" dirty="0">
                <a:solidFill>
                  <a:srgbClr val="002060"/>
                </a:solidFill>
                <a:latin typeface="맑은 고딕"/>
                <a:ea typeface="맑은 고딕"/>
              </a:rPr>
              <a:t>감사합니다</a:t>
            </a:r>
            <a:r>
              <a:rPr lang="en-US" altLang="ko-KR" sz="3600" cap="all" dirty="0">
                <a:solidFill>
                  <a:srgbClr val="002060"/>
                </a:solidFill>
                <a:latin typeface="맑은 고딕"/>
                <a:ea typeface="맑은 고딕"/>
              </a:rPr>
              <a:t>.</a:t>
            </a:r>
            <a:endParaRPr lang="ko-KR" altLang="en-US" sz="3600" cap="all" dirty="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AB198EBF-54E2-24BF-FDE9-FA6539C4D00A}"/>
              </a:ext>
            </a:extLst>
          </p:cNvPr>
          <p:cNvSpPr/>
          <p:nvPr/>
        </p:nvSpPr>
        <p:spPr>
          <a:xfrm>
            <a:off x="10632540" y="102204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5C94600F-32D1-7B70-0A09-5905272C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653" y="2573316"/>
            <a:ext cx="8600693" cy="1354217"/>
          </a:xfrm>
        </p:spPr>
        <p:txBody>
          <a:bodyPr/>
          <a:lstStyle/>
          <a:p>
            <a:pPr algn="ctr"/>
            <a:r>
              <a:rPr lang="ko-KR" altLang="en-US" spc="-1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정보통신설비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유지보수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관리</a:t>
            </a:r>
            <a:b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제도 </a:t>
            </a:r>
            <a:r>
              <a:rPr lang="ko-KR" altLang="en-US" spc="-2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도입배경</a:t>
            </a:r>
            <a:endParaRPr lang="ko-KR" altLang="en-US" dirty="0"/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B6127366-6753-A5A7-3928-7E691F4353FC}"/>
              </a:ext>
            </a:extLst>
          </p:cNvPr>
          <p:cNvSpPr/>
          <p:nvPr/>
        </p:nvSpPr>
        <p:spPr>
          <a:xfrm>
            <a:off x="434691" y="5848488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95230" cy="909955"/>
            <a:chOff x="0" y="0"/>
            <a:chExt cx="10095230" cy="909955"/>
          </a:xfrm>
        </p:grpSpPr>
        <p:pic>
          <p:nvPicPr>
            <p:cNvPr id="3" name="object 3"/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095755" y="275831"/>
              <a:ext cx="8779002" cy="4488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32816" y="291084"/>
              <a:ext cx="43434" cy="33756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89176" y="4328159"/>
            <a:ext cx="2920365" cy="828040"/>
          </a:xfrm>
          <a:prstGeom prst="rect">
            <a:avLst/>
          </a:prstGeom>
          <a:solidFill>
            <a:srgbClr val="DEEBF7"/>
          </a:solidFill>
          <a:ln w="12192">
            <a:solidFill>
              <a:srgbClr val="41709C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05"/>
              </a:spcBef>
            </a:pPr>
            <a:r>
              <a:rPr sz="1800" spc="-90" dirty="0">
                <a:latin typeface="HY헤드라인M"/>
                <a:cs typeface="HY헤드라인M"/>
              </a:rPr>
              <a:t>정보통신설비</a:t>
            </a:r>
            <a:r>
              <a:rPr sz="1800" spc="-195" dirty="0">
                <a:latin typeface="HY헤드라인M"/>
                <a:cs typeface="HY헤드라인M"/>
              </a:rPr>
              <a:t> </a:t>
            </a:r>
            <a:r>
              <a:rPr sz="1800" spc="-55" dirty="0">
                <a:solidFill>
                  <a:srgbClr val="0000FF"/>
                </a:solidFill>
                <a:latin typeface="HY헤드라인M"/>
                <a:cs typeface="HY헤드라인M"/>
              </a:rPr>
              <a:t>수요</a:t>
            </a:r>
            <a:r>
              <a:rPr sz="1800" spc="-17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spc="-25" dirty="0">
                <a:solidFill>
                  <a:srgbClr val="0000FF"/>
                </a:solidFill>
                <a:latin typeface="HY헤드라인M"/>
                <a:cs typeface="HY헤드라인M"/>
              </a:rPr>
              <a:t>증대</a:t>
            </a:r>
            <a:endParaRPr sz="1800">
              <a:latin typeface="HY헤드라인M"/>
              <a:cs typeface="HY헤드라인M"/>
            </a:endParaRPr>
          </a:p>
          <a:p>
            <a:pPr marL="14604" algn="ctr">
              <a:lnSpc>
                <a:spcPct val="100000"/>
              </a:lnSpc>
              <a:spcBef>
                <a:spcPts val="900"/>
              </a:spcBef>
            </a:pPr>
            <a:r>
              <a:rPr sz="1300" dirty="0">
                <a:latin typeface="HY헤드라인M"/>
                <a:cs typeface="HY헤드라인M"/>
              </a:rPr>
              <a:t>(</a:t>
            </a:r>
            <a:r>
              <a:rPr sz="1300" spc="-175" dirty="0">
                <a:latin typeface="HY헤드라인M"/>
                <a:cs typeface="HY헤드라인M"/>
              </a:rPr>
              <a:t> </a:t>
            </a:r>
            <a:r>
              <a:rPr sz="1300" spc="-70" dirty="0">
                <a:latin typeface="HY헤드라인M"/>
                <a:cs typeface="HY헤드라인M"/>
              </a:rPr>
              <a:t>지난</a:t>
            </a:r>
            <a:r>
              <a:rPr sz="1300" spc="-170" dirty="0">
                <a:latin typeface="HY헤드라인M"/>
                <a:cs typeface="HY헤드라인M"/>
              </a:rPr>
              <a:t> </a:t>
            </a:r>
            <a:r>
              <a:rPr sz="1300" spc="-95" dirty="0">
                <a:latin typeface="HY헤드라인M"/>
                <a:cs typeface="HY헤드라인M"/>
              </a:rPr>
              <a:t>20년간</a:t>
            </a:r>
            <a:r>
              <a:rPr sz="1300" spc="-155" dirty="0">
                <a:latin typeface="HY헤드라인M"/>
                <a:cs typeface="HY헤드라인M"/>
              </a:rPr>
              <a:t> </a:t>
            </a:r>
            <a:r>
              <a:rPr sz="1300" spc="-105" dirty="0">
                <a:latin typeface="HY헤드라인M"/>
                <a:cs typeface="HY헤드라인M"/>
              </a:rPr>
              <a:t>정보통신설비</a:t>
            </a:r>
            <a:r>
              <a:rPr sz="1300" spc="-165" dirty="0">
                <a:latin typeface="HY헤드라인M"/>
                <a:cs typeface="HY헤드라인M"/>
              </a:rPr>
              <a:t> </a:t>
            </a:r>
            <a:r>
              <a:rPr sz="1300" spc="-100" dirty="0">
                <a:latin typeface="HY헤드라인M"/>
                <a:cs typeface="HY헤드라인M"/>
              </a:rPr>
              <a:t>4배↑증가</a:t>
            </a:r>
            <a:r>
              <a:rPr sz="1300" spc="-170" dirty="0">
                <a:latin typeface="HY헤드라인M"/>
                <a:cs typeface="HY헤드라인M"/>
              </a:rPr>
              <a:t> </a:t>
            </a:r>
            <a:r>
              <a:rPr sz="1300" spc="-50" dirty="0">
                <a:latin typeface="HY헤드라인M"/>
                <a:cs typeface="HY헤드라인M"/>
              </a:rPr>
              <a:t>)</a:t>
            </a:r>
            <a:endParaRPr sz="1300">
              <a:latin typeface="HY헤드라인M"/>
              <a:cs typeface="HY헤드라인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5003" y="4328159"/>
            <a:ext cx="3089275" cy="828040"/>
          </a:xfrm>
          <a:prstGeom prst="rect">
            <a:avLst/>
          </a:prstGeom>
          <a:solidFill>
            <a:srgbClr val="DEEBF7"/>
          </a:solidFill>
          <a:ln w="12192">
            <a:solidFill>
              <a:srgbClr val="41709C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433070">
              <a:lnSpc>
                <a:spcPct val="100000"/>
              </a:lnSpc>
              <a:spcBef>
                <a:spcPts val="1105"/>
              </a:spcBef>
            </a:pPr>
            <a:r>
              <a:rPr sz="1800" spc="-95" dirty="0">
                <a:latin typeface="HY헤드라인M"/>
                <a:cs typeface="HY헤드라인M"/>
              </a:rPr>
              <a:t>정보통신설비의</a:t>
            </a:r>
            <a:r>
              <a:rPr sz="1800" spc="-160" dirty="0">
                <a:latin typeface="HY헤드라인M"/>
                <a:cs typeface="HY헤드라인M"/>
              </a:rPr>
              <a:t> </a:t>
            </a:r>
            <a:r>
              <a:rPr sz="1800" spc="-25" dirty="0">
                <a:solidFill>
                  <a:srgbClr val="0000FF"/>
                </a:solidFill>
                <a:latin typeface="HY헤드라인M"/>
                <a:cs typeface="HY헤드라인M"/>
              </a:rPr>
              <a:t>융합화</a:t>
            </a:r>
            <a:endParaRPr sz="1800">
              <a:latin typeface="HY헤드라인M"/>
              <a:cs typeface="HY헤드라인M"/>
            </a:endParaRPr>
          </a:p>
          <a:p>
            <a:pPr marL="389890">
              <a:lnSpc>
                <a:spcPct val="100000"/>
              </a:lnSpc>
              <a:spcBef>
                <a:spcPts val="900"/>
              </a:spcBef>
            </a:pPr>
            <a:r>
              <a:rPr sz="1300" dirty="0">
                <a:latin typeface="HY헤드라인M"/>
                <a:cs typeface="HY헤드라인M"/>
              </a:rPr>
              <a:t>(</a:t>
            </a:r>
            <a:r>
              <a:rPr sz="1300" spc="-190" dirty="0">
                <a:latin typeface="HY헤드라인M"/>
                <a:cs typeface="HY헤드라인M"/>
              </a:rPr>
              <a:t> </a:t>
            </a:r>
            <a:r>
              <a:rPr sz="1300" spc="-85" dirty="0">
                <a:latin typeface="HY헤드라인M"/>
                <a:cs typeface="HY헤드라인M"/>
              </a:rPr>
              <a:t>지능형</a:t>
            </a:r>
            <a:r>
              <a:rPr sz="1300" spc="-185" dirty="0">
                <a:latin typeface="HY헤드라인M"/>
                <a:cs typeface="HY헤드라인M"/>
              </a:rPr>
              <a:t> </a:t>
            </a:r>
            <a:r>
              <a:rPr sz="1300" spc="-100" dirty="0">
                <a:latin typeface="HY헤드라인M"/>
                <a:cs typeface="HY헤드라인M"/>
              </a:rPr>
              <a:t>홈네트워크</a:t>
            </a:r>
            <a:r>
              <a:rPr sz="1300" spc="-180" dirty="0">
                <a:latin typeface="HY헤드라인M"/>
                <a:cs typeface="HY헤드라인M"/>
              </a:rPr>
              <a:t> </a:t>
            </a:r>
            <a:r>
              <a:rPr sz="1300" spc="-70" dirty="0">
                <a:latin typeface="HY헤드라인M"/>
                <a:cs typeface="HY헤드라인M"/>
              </a:rPr>
              <a:t>설비</a:t>
            </a:r>
            <a:r>
              <a:rPr sz="1300" spc="-185" dirty="0">
                <a:latin typeface="HY헤드라인M"/>
                <a:cs typeface="HY헤드라인M"/>
              </a:rPr>
              <a:t> </a:t>
            </a:r>
            <a:r>
              <a:rPr sz="1300" spc="-70" dirty="0">
                <a:latin typeface="HY헤드라인M"/>
                <a:cs typeface="HY헤드라인M"/>
              </a:rPr>
              <a:t>확대</a:t>
            </a:r>
            <a:r>
              <a:rPr sz="1300" spc="-170" dirty="0">
                <a:latin typeface="HY헤드라인M"/>
                <a:cs typeface="HY헤드라인M"/>
              </a:rPr>
              <a:t> </a:t>
            </a:r>
            <a:r>
              <a:rPr sz="1300" spc="-20" dirty="0">
                <a:latin typeface="HY헤드라인M"/>
                <a:cs typeface="HY헤드라인M"/>
              </a:rPr>
              <a:t>등</a:t>
            </a:r>
            <a:r>
              <a:rPr sz="1300" spc="-185" dirty="0">
                <a:latin typeface="HY헤드라인M"/>
                <a:cs typeface="HY헤드라인M"/>
              </a:rPr>
              <a:t> </a:t>
            </a:r>
            <a:r>
              <a:rPr sz="1300" spc="-50" dirty="0">
                <a:latin typeface="HY헤드라인M"/>
                <a:cs typeface="HY헤드라인M"/>
              </a:rPr>
              <a:t>)</a:t>
            </a:r>
            <a:endParaRPr sz="1300">
              <a:latin typeface="HY헤드라인M"/>
              <a:cs typeface="HY헤드라인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30323" y="1883664"/>
            <a:ext cx="6236335" cy="2301240"/>
            <a:chOff x="1830323" y="1883664"/>
            <a:chExt cx="6236335" cy="2301240"/>
          </a:xfrm>
        </p:grpSpPr>
        <p:sp>
          <p:nvSpPr>
            <p:cNvPr id="8" name="object 8"/>
            <p:cNvSpPr/>
            <p:nvPr/>
          </p:nvSpPr>
          <p:spPr>
            <a:xfrm>
              <a:off x="1830323" y="1883664"/>
              <a:ext cx="2883535" cy="2291080"/>
            </a:xfrm>
            <a:custGeom>
              <a:avLst/>
              <a:gdLst/>
              <a:ahLst/>
              <a:cxnLst/>
              <a:rect l="l" t="t" r="r" b="b"/>
              <a:pathLst>
                <a:path w="2883535" h="2291079">
                  <a:moveTo>
                    <a:pt x="2883407" y="0"/>
                  </a:moveTo>
                  <a:lnTo>
                    <a:pt x="0" y="0"/>
                  </a:lnTo>
                  <a:lnTo>
                    <a:pt x="0" y="2290572"/>
                  </a:lnTo>
                  <a:lnTo>
                    <a:pt x="2883407" y="2290572"/>
                  </a:lnTo>
                  <a:lnTo>
                    <a:pt x="2883407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1428" y="2638043"/>
              <a:ext cx="1541145" cy="1156970"/>
            </a:xfrm>
            <a:custGeom>
              <a:avLst/>
              <a:gdLst/>
              <a:ahLst/>
              <a:cxnLst/>
              <a:rect l="l" t="t" r="r" b="b"/>
              <a:pathLst>
                <a:path w="1541145" h="1156970">
                  <a:moveTo>
                    <a:pt x="384048" y="713232"/>
                  </a:moveTo>
                  <a:lnTo>
                    <a:pt x="0" y="713232"/>
                  </a:lnTo>
                  <a:lnTo>
                    <a:pt x="0" y="1156716"/>
                  </a:lnTo>
                  <a:lnTo>
                    <a:pt x="384048" y="1156716"/>
                  </a:lnTo>
                  <a:lnTo>
                    <a:pt x="384048" y="713232"/>
                  </a:lnTo>
                  <a:close/>
                </a:path>
                <a:path w="1541145" h="1156970">
                  <a:moveTo>
                    <a:pt x="972312" y="350520"/>
                  </a:moveTo>
                  <a:lnTo>
                    <a:pt x="586740" y="350520"/>
                  </a:lnTo>
                  <a:lnTo>
                    <a:pt x="586740" y="1156716"/>
                  </a:lnTo>
                  <a:lnTo>
                    <a:pt x="972312" y="1156716"/>
                  </a:lnTo>
                  <a:lnTo>
                    <a:pt x="972312" y="350520"/>
                  </a:lnTo>
                  <a:close/>
                </a:path>
                <a:path w="1541145" h="1156970">
                  <a:moveTo>
                    <a:pt x="1540764" y="0"/>
                  </a:moveTo>
                  <a:lnTo>
                    <a:pt x="1155192" y="0"/>
                  </a:lnTo>
                  <a:lnTo>
                    <a:pt x="1155192" y="1156716"/>
                  </a:lnTo>
                  <a:lnTo>
                    <a:pt x="1540764" y="1156716"/>
                  </a:lnTo>
                  <a:lnTo>
                    <a:pt x="1540764" y="0"/>
                  </a:lnTo>
                  <a:close/>
                </a:path>
              </a:pathLst>
            </a:custGeom>
            <a:solidFill>
              <a:srgbClr val="034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88819" y="3787140"/>
              <a:ext cx="2592070" cy="7620"/>
            </a:xfrm>
            <a:custGeom>
              <a:avLst/>
              <a:gdLst/>
              <a:ahLst/>
              <a:cxnLst/>
              <a:rect l="l" t="t" r="r" b="b"/>
              <a:pathLst>
                <a:path w="2592070" h="7620">
                  <a:moveTo>
                    <a:pt x="0" y="7366"/>
                  </a:moveTo>
                  <a:lnTo>
                    <a:pt x="2591943" y="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54807" y="2758440"/>
              <a:ext cx="1370330" cy="916305"/>
            </a:xfrm>
            <a:custGeom>
              <a:avLst/>
              <a:gdLst/>
              <a:ahLst/>
              <a:cxnLst/>
              <a:rect l="l" t="t" r="r" b="b"/>
              <a:pathLst>
                <a:path w="1370329" h="916304">
                  <a:moveTo>
                    <a:pt x="1370076" y="0"/>
                  </a:moveTo>
                  <a:lnTo>
                    <a:pt x="1189863" y="44831"/>
                  </a:lnTo>
                  <a:lnTo>
                    <a:pt x="1016762" y="76835"/>
                  </a:lnTo>
                  <a:lnTo>
                    <a:pt x="1067181" y="121665"/>
                  </a:lnTo>
                  <a:lnTo>
                    <a:pt x="1016762" y="224155"/>
                  </a:lnTo>
                  <a:lnTo>
                    <a:pt x="901319" y="326644"/>
                  </a:lnTo>
                  <a:lnTo>
                    <a:pt x="742695" y="461137"/>
                  </a:lnTo>
                  <a:lnTo>
                    <a:pt x="699516" y="493140"/>
                  </a:lnTo>
                  <a:lnTo>
                    <a:pt x="627380" y="429133"/>
                  </a:lnTo>
                  <a:lnTo>
                    <a:pt x="540766" y="345821"/>
                  </a:lnTo>
                  <a:lnTo>
                    <a:pt x="461518" y="429133"/>
                  </a:lnTo>
                  <a:lnTo>
                    <a:pt x="346075" y="525272"/>
                  </a:lnTo>
                  <a:lnTo>
                    <a:pt x="187452" y="659764"/>
                  </a:lnTo>
                  <a:lnTo>
                    <a:pt x="0" y="826262"/>
                  </a:lnTo>
                  <a:lnTo>
                    <a:pt x="93725" y="915924"/>
                  </a:lnTo>
                  <a:lnTo>
                    <a:pt x="187452" y="851916"/>
                  </a:lnTo>
                  <a:lnTo>
                    <a:pt x="346075" y="704596"/>
                  </a:lnTo>
                  <a:lnTo>
                    <a:pt x="461518" y="608457"/>
                  </a:lnTo>
                  <a:lnTo>
                    <a:pt x="540766" y="537972"/>
                  </a:lnTo>
                  <a:lnTo>
                    <a:pt x="627380" y="608457"/>
                  </a:lnTo>
                  <a:lnTo>
                    <a:pt x="699516" y="685292"/>
                  </a:lnTo>
                  <a:lnTo>
                    <a:pt x="1016762" y="403479"/>
                  </a:lnTo>
                  <a:lnTo>
                    <a:pt x="1168145" y="256159"/>
                  </a:lnTo>
                  <a:lnTo>
                    <a:pt x="1189863" y="236982"/>
                  </a:lnTo>
                  <a:lnTo>
                    <a:pt x="1283589" y="300989"/>
                  </a:lnTo>
                  <a:lnTo>
                    <a:pt x="1319657" y="160147"/>
                  </a:lnTo>
                  <a:lnTo>
                    <a:pt x="1370076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71288" y="1895856"/>
              <a:ext cx="3095625" cy="2289175"/>
            </a:xfrm>
            <a:custGeom>
              <a:avLst/>
              <a:gdLst/>
              <a:ahLst/>
              <a:cxnLst/>
              <a:rect l="l" t="t" r="r" b="b"/>
              <a:pathLst>
                <a:path w="3095625" h="2289175">
                  <a:moveTo>
                    <a:pt x="3095243" y="0"/>
                  </a:moveTo>
                  <a:lnTo>
                    <a:pt x="0" y="0"/>
                  </a:lnTo>
                  <a:lnTo>
                    <a:pt x="0" y="2289048"/>
                  </a:lnTo>
                  <a:lnTo>
                    <a:pt x="3095243" y="2289048"/>
                  </a:lnTo>
                  <a:lnTo>
                    <a:pt x="309524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37360" y="5401055"/>
            <a:ext cx="10185400" cy="893444"/>
          </a:xfrm>
          <a:prstGeom prst="rect">
            <a:avLst/>
          </a:prstGeom>
          <a:solidFill>
            <a:srgbClr val="FFE0E0"/>
          </a:solidFill>
          <a:ln w="12192">
            <a:solidFill>
              <a:srgbClr val="41709C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25"/>
              </a:spcBef>
            </a:pPr>
            <a:r>
              <a:rPr sz="1800" spc="-75" dirty="0">
                <a:latin typeface="HY헤드라인M"/>
                <a:cs typeface="HY헤드라인M"/>
              </a:rPr>
              <a:t>정보통신</a:t>
            </a:r>
            <a:r>
              <a:rPr sz="1800" spc="-215" dirty="0">
                <a:latin typeface="HY헤드라인M"/>
                <a:cs typeface="HY헤드라인M"/>
              </a:rPr>
              <a:t> </a:t>
            </a:r>
            <a:r>
              <a:rPr sz="1800" spc="-75" dirty="0">
                <a:latin typeface="HY헤드라인M"/>
                <a:cs typeface="HY헤드라인M"/>
              </a:rPr>
              <a:t>인프라</a:t>
            </a:r>
            <a:r>
              <a:rPr sz="1800" spc="-195" dirty="0">
                <a:latin typeface="HY헤드라인M"/>
                <a:cs typeface="HY헤드라인M"/>
              </a:rPr>
              <a:t> </a:t>
            </a:r>
            <a:r>
              <a:rPr sz="1800" spc="-75" dirty="0">
                <a:latin typeface="HY헤드라인M"/>
                <a:cs typeface="HY헤드라인M"/>
              </a:rPr>
              <a:t>설비의</a:t>
            </a:r>
            <a:r>
              <a:rPr sz="1800" spc="-200" dirty="0">
                <a:latin typeface="HY헤드라인M"/>
                <a:cs typeface="HY헤드라인M"/>
              </a:rPr>
              <a:t> </a:t>
            </a:r>
            <a:r>
              <a:rPr sz="1800" spc="-65" dirty="0">
                <a:latin typeface="HY헤드라인M"/>
                <a:cs typeface="HY헤드라인M"/>
              </a:rPr>
              <a:t>고도화 </a:t>
            </a:r>
            <a:r>
              <a:rPr sz="1800" spc="5" dirty="0">
                <a:solidFill>
                  <a:srgbClr val="0000FF"/>
                </a:solidFill>
                <a:latin typeface="맑은 고딕"/>
                <a:cs typeface="맑은 고딕"/>
              </a:rPr>
              <a:t>〮 </a:t>
            </a:r>
            <a:r>
              <a:rPr sz="1800" spc="-75" dirty="0">
                <a:latin typeface="HY헤드라인M"/>
                <a:cs typeface="HY헤드라인M"/>
              </a:rPr>
              <a:t>다양화를</a:t>
            </a:r>
            <a:r>
              <a:rPr sz="1800" spc="-204" dirty="0">
                <a:latin typeface="HY헤드라인M"/>
                <a:cs typeface="HY헤드라인M"/>
              </a:rPr>
              <a:t> </a:t>
            </a:r>
            <a:r>
              <a:rPr sz="1800" spc="-50" dirty="0">
                <a:latin typeface="HY헤드라인M"/>
                <a:cs typeface="HY헤드라인M"/>
              </a:rPr>
              <a:t>통한</a:t>
            </a:r>
            <a:r>
              <a:rPr sz="1800" spc="-200" dirty="0">
                <a:latin typeface="HY헤드라인M"/>
                <a:cs typeface="HY헤드라인M"/>
              </a:rPr>
              <a:t> </a:t>
            </a:r>
            <a:r>
              <a:rPr sz="1800" spc="-75" dirty="0">
                <a:latin typeface="HY헤드라인M"/>
                <a:cs typeface="HY헤드라인M"/>
              </a:rPr>
              <a:t>디지털</a:t>
            </a:r>
            <a:r>
              <a:rPr sz="1800" spc="-195" dirty="0">
                <a:latin typeface="HY헤드라인M"/>
                <a:cs typeface="HY헤드라인M"/>
              </a:rPr>
              <a:t> </a:t>
            </a:r>
            <a:r>
              <a:rPr sz="1800" spc="-75" dirty="0">
                <a:latin typeface="HY헤드라인M"/>
                <a:cs typeface="HY헤드라인M"/>
              </a:rPr>
              <a:t>전환은</a:t>
            </a:r>
            <a:r>
              <a:rPr sz="1800" spc="-200" dirty="0">
                <a:latin typeface="HY헤드라인M"/>
                <a:cs typeface="HY헤드라인M"/>
              </a:rPr>
              <a:t> </a:t>
            </a:r>
            <a:r>
              <a:rPr sz="2000" spc="-75" dirty="0">
                <a:solidFill>
                  <a:srgbClr val="0000FF"/>
                </a:solidFill>
                <a:latin typeface="HY헤드라인M"/>
                <a:cs typeface="HY헤드라인M"/>
              </a:rPr>
              <a:t>우리의</a:t>
            </a:r>
            <a:r>
              <a:rPr sz="2000" spc="-22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2000" spc="-50" dirty="0">
                <a:solidFill>
                  <a:srgbClr val="0000FF"/>
                </a:solidFill>
                <a:latin typeface="HY헤드라인M"/>
                <a:cs typeface="HY헤드라인M"/>
              </a:rPr>
              <a:t>삶에</a:t>
            </a:r>
            <a:r>
              <a:rPr sz="2000" spc="-20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2000" spc="-75" dirty="0">
                <a:solidFill>
                  <a:srgbClr val="0000FF"/>
                </a:solidFill>
                <a:latin typeface="HY헤드라인M"/>
                <a:cs typeface="HY헤드라인M"/>
              </a:rPr>
              <a:t>편리함과</a:t>
            </a:r>
            <a:r>
              <a:rPr sz="2000" spc="-22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2000" spc="-75" dirty="0">
                <a:solidFill>
                  <a:srgbClr val="0000FF"/>
                </a:solidFill>
                <a:latin typeface="HY헤드라인M"/>
                <a:cs typeface="HY헤드라인M"/>
              </a:rPr>
              <a:t>윤택함을</a:t>
            </a:r>
            <a:r>
              <a:rPr sz="2000" spc="-229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2000" spc="-25" dirty="0">
                <a:solidFill>
                  <a:srgbClr val="0000FF"/>
                </a:solidFill>
                <a:latin typeface="HY헤드라인M"/>
                <a:cs typeface="HY헤드라인M"/>
              </a:rPr>
              <a:t>제공</a:t>
            </a:r>
            <a:endParaRPr sz="2000">
              <a:latin typeface="HY헤드라인M"/>
              <a:cs typeface="HY헤드라인M"/>
            </a:endParaRPr>
          </a:p>
          <a:p>
            <a:pPr marL="1270" algn="ctr">
              <a:lnSpc>
                <a:spcPct val="100000"/>
              </a:lnSpc>
              <a:spcBef>
                <a:spcPts val="1200"/>
              </a:spcBef>
            </a:pPr>
            <a:r>
              <a:rPr sz="2000" spc="-80" dirty="0">
                <a:solidFill>
                  <a:srgbClr val="FF0000"/>
                </a:solidFill>
                <a:latin typeface="HY헤드라인M"/>
                <a:cs typeface="HY헤드라인M"/>
              </a:rPr>
              <a:t>그러나</a:t>
            </a:r>
            <a:r>
              <a:rPr sz="2000" spc="-150" dirty="0">
                <a:solidFill>
                  <a:srgbClr val="FF0000"/>
                </a:solidFill>
                <a:latin typeface="HY헤드라인M"/>
                <a:cs typeface="HY헤드라인M"/>
              </a:rPr>
              <a:t>, </a:t>
            </a:r>
            <a:r>
              <a:rPr sz="2000" spc="-90" dirty="0">
                <a:solidFill>
                  <a:srgbClr val="FF0000"/>
                </a:solidFill>
                <a:latin typeface="HY헤드라인M"/>
                <a:cs typeface="HY헤드라인M"/>
              </a:rPr>
              <a:t>디지털서비스</a:t>
            </a:r>
            <a:r>
              <a:rPr sz="2000" spc="-22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2000" spc="-75" dirty="0">
                <a:solidFill>
                  <a:srgbClr val="FF0000"/>
                </a:solidFill>
                <a:latin typeface="HY헤드라인M"/>
                <a:cs typeface="HY헤드라인M"/>
              </a:rPr>
              <a:t>장애는</a:t>
            </a:r>
            <a:r>
              <a:rPr sz="2000" spc="-19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800" spc="-50" dirty="0">
                <a:latin typeface="HY헤드라인M"/>
                <a:cs typeface="HY헤드라인M"/>
              </a:rPr>
              <a:t>단순</a:t>
            </a:r>
            <a:r>
              <a:rPr sz="1800" spc="-185" dirty="0">
                <a:latin typeface="HY헤드라인M"/>
                <a:cs typeface="HY헤드라인M"/>
              </a:rPr>
              <a:t> </a:t>
            </a:r>
            <a:r>
              <a:rPr sz="1800" spc="-75" dirty="0">
                <a:latin typeface="HY헤드라인M"/>
                <a:cs typeface="HY헤드라인M"/>
              </a:rPr>
              <a:t>불편을</a:t>
            </a:r>
            <a:r>
              <a:rPr sz="1800" spc="-200" dirty="0">
                <a:latin typeface="HY헤드라인M"/>
                <a:cs typeface="HY헤드라인M"/>
              </a:rPr>
              <a:t> </a:t>
            </a:r>
            <a:r>
              <a:rPr sz="1800" spc="-50" dirty="0">
                <a:latin typeface="HY헤드라인M"/>
                <a:cs typeface="HY헤드라인M"/>
              </a:rPr>
              <a:t>넘어</a:t>
            </a:r>
            <a:r>
              <a:rPr sz="1800" spc="-180" dirty="0">
                <a:latin typeface="HY헤드라인M"/>
                <a:cs typeface="HY헤드라인M"/>
              </a:rPr>
              <a:t> </a:t>
            </a:r>
            <a:r>
              <a:rPr sz="2000" spc="-105" dirty="0">
                <a:solidFill>
                  <a:srgbClr val="FF0000"/>
                </a:solidFill>
                <a:latin typeface="HY헤드라인M"/>
                <a:cs typeface="HY헤드라인M"/>
              </a:rPr>
              <a:t>사회</a:t>
            </a:r>
            <a:r>
              <a:rPr sz="2000" spc="-95" dirty="0">
                <a:solidFill>
                  <a:srgbClr val="FF0000"/>
                </a:solidFill>
                <a:latin typeface="맑은 고딕"/>
                <a:cs typeface="맑은 고딕"/>
              </a:rPr>
              <a:t>〮</a:t>
            </a:r>
            <a:r>
              <a:rPr sz="2000" spc="-75" dirty="0">
                <a:solidFill>
                  <a:srgbClr val="FF0000"/>
                </a:solidFill>
                <a:latin typeface="HY헤드라인M"/>
                <a:cs typeface="HY헤드라인M"/>
              </a:rPr>
              <a:t>경제적</a:t>
            </a:r>
            <a:r>
              <a:rPr sz="2000" spc="-229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2000" spc="-75" dirty="0">
                <a:solidFill>
                  <a:srgbClr val="FF0000"/>
                </a:solidFill>
                <a:latin typeface="HY헤드라인M"/>
                <a:cs typeface="HY헤드라인M"/>
              </a:rPr>
              <a:t>피해를</a:t>
            </a:r>
            <a:r>
              <a:rPr sz="2000" spc="-20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HY헤드라인M"/>
                <a:cs typeface="HY헤드라인M"/>
              </a:rPr>
              <a:t>유발</a:t>
            </a:r>
            <a:endParaRPr sz="2000">
              <a:latin typeface="HY헤드라인M"/>
              <a:cs typeface="HY헤드라인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71288" y="1895855"/>
            <a:ext cx="3095625" cy="2289175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740410">
              <a:lnSpc>
                <a:spcPct val="100000"/>
              </a:lnSpc>
              <a:spcBef>
                <a:spcPts val="195"/>
              </a:spcBef>
            </a:pPr>
            <a:r>
              <a:rPr sz="1200" b="1" spc="-100" dirty="0">
                <a:latin typeface="맑은 고딕"/>
                <a:cs typeface="맑은 고딕"/>
              </a:rPr>
              <a:t>[지능형홈네트워크설비</a:t>
            </a:r>
            <a:r>
              <a:rPr sz="1200" b="1" spc="-135" dirty="0">
                <a:latin typeface="맑은 고딕"/>
                <a:cs typeface="맑은 고딕"/>
              </a:rPr>
              <a:t> </a:t>
            </a:r>
            <a:r>
              <a:rPr sz="1200" b="1" spc="-25" dirty="0">
                <a:latin typeface="맑은 고딕"/>
                <a:cs typeface="맑은 고딕"/>
              </a:rPr>
              <a:t>등]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10511" y="1158239"/>
            <a:ext cx="2903220" cy="615950"/>
          </a:xfrm>
          <a:custGeom>
            <a:avLst/>
            <a:gdLst/>
            <a:ahLst/>
            <a:cxnLst/>
            <a:rect l="l" t="t" r="r" b="b"/>
            <a:pathLst>
              <a:path w="2903220" h="615950">
                <a:moveTo>
                  <a:pt x="2903219" y="0"/>
                </a:moveTo>
                <a:lnTo>
                  <a:pt x="0" y="0"/>
                </a:lnTo>
                <a:lnTo>
                  <a:pt x="0" y="615696"/>
                </a:lnTo>
                <a:lnTo>
                  <a:pt x="2903219" y="615696"/>
                </a:lnTo>
                <a:lnTo>
                  <a:pt x="290321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10511" y="1158239"/>
            <a:ext cx="2903220" cy="615950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230"/>
              </a:spcBef>
            </a:pPr>
            <a:r>
              <a:rPr sz="2000" dirty="0">
                <a:solidFill>
                  <a:srgbClr val="0000FF"/>
                </a:solidFill>
                <a:latin typeface="HY헤드라인M"/>
                <a:cs typeface="HY헤드라인M"/>
              </a:rPr>
              <a:t>정보통신공사</a:t>
            </a:r>
            <a:r>
              <a:rPr sz="2000" spc="-3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2000" dirty="0">
                <a:solidFill>
                  <a:srgbClr val="0000FF"/>
                </a:solidFill>
                <a:latin typeface="HY헤드라인M"/>
                <a:cs typeface="HY헤드라인M"/>
              </a:rPr>
              <a:t>분야</a:t>
            </a:r>
            <a:r>
              <a:rPr sz="2000" spc="-1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2000" spc="-25" dirty="0">
                <a:solidFill>
                  <a:srgbClr val="0000FF"/>
                </a:solidFill>
                <a:latin typeface="HY헤드라인M"/>
                <a:cs typeface="HY헤드라인M"/>
              </a:rPr>
              <a:t>성장</a:t>
            </a:r>
            <a:endParaRPr sz="2000">
              <a:latin typeface="HY헤드라인M"/>
              <a:cs typeface="HY헤드라인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05939" y="1158239"/>
            <a:ext cx="182880" cy="177165"/>
          </a:xfrm>
          <a:custGeom>
            <a:avLst/>
            <a:gdLst/>
            <a:ahLst/>
            <a:cxnLst/>
            <a:rect l="l" t="t" r="r" b="b"/>
            <a:pathLst>
              <a:path w="182880" h="177165">
                <a:moveTo>
                  <a:pt x="182880" y="0"/>
                </a:moveTo>
                <a:lnTo>
                  <a:pt x="0" y="0"/>
                </a:lnTo>
                <a:lnTo>
                  <a:pt x="0" y="176784"/>
                </a:lnTo>
                <a:lnTo>
                  <a:pt x="182880" y="176784"/>
                </a:lnTo>
                <a:lnTo>
                  <a:pt x="1828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05939" y="1158239"/>
            <a:ext cx="182880" cy="17716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125"/>
              </a:spcBef>
            </a:pPr>
            <a:r>
              <a:rPr sz="1000" spc="-50" dirty="0">
                <a:latin typeface="HY헤드라인M"/>
                <a:cs typeface="HY헤드라인M"/>
              </a:rPr>
              <a:t>1</a:t>
            </a:r>
            <a:endParaRPr sz="1000">
              <a:latin typeface="HY헤드라인M"/>
              <a:cs typeface="HY헤드라인M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29485" y="1080261"/>
            <a:ext cx="10199370" cy="4234180"/>
            <a:chOff x="1729485" y="1080261"/>
            <a:chExt cx="10199370" cy="4234180"/>
          </a:xfrm>
        </p:grpSpPr>
        <p:sp>
          <p:nvSpPr>
            <p:cNvPr id="20" name="object 20"/>
            <p:cNvSpPr/>
            <p:nvPr/>
          </p:nvSpPr>
          <p:spPr>
            <a:xfrm>
              <a:off x="1735835" y="1086611"/>
              <a:ext cx="10186670" cy="4221480"/>
            </a:xfrm>
            <a:custGeom>
              <a:avLst/>
              <a:gdLst/>
              <a:ahLst/>
              <a:cxnLst/>
              <a:rect l="l" t="t" r="r" b="b"/>
              <a:pathLst>
                <a:path w="10186670" h="4221480">
                  <a:moveTo>
                    <a:pt x="0" y="4221480"/>
                  </a:moveTo>
                  <a:lnTo>
                    <a:pt x="10186416" y="4221480"/>
                  </a:lnTo>
                  <a:lnTo>
                    <a:pt x="10186416" y="0"/>
                  </a:lnTo>
                  <a:lnTo>
                    <a:pt x="0" y="0"/>
                  </a:lnTo>
                  <a:lnTo>
                    <a:pt x="0" y="422148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62143" y="1156715"/>
              <a:ext cx="3095625" cy="615950"/>
            </a:xfrm>
            <a:custGeom>
              <a:avLst/>
              <a:gdLst/>
              <a:ahLst/>
              <a:cxnLst/>
              <a:rect l="l" t="t" r="r" b="b"/>
              <a:pathLst>
                <a:path w="3095625" h="615950">
                  <a:moveTo>
                    <a:pt x="3095244" y="0"/>
                  </a:moveTo>
                  <a:lnTo>
                    <a:pt x="0" y="0"/>
                  </a:lnTo>
                  <a:lnTo>
                    <a:pt x="0" y="615696"/>
                  </a:lnTo>
                  <a:lnTo>
                    <a:pt x="3095244" y="615696"/>
                  </a:lnTo>
                  <a:lnTo>
                    <a:pt x="309524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962144" y="1156716"/>
            <a:ext cx="3095625" cy="615950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15303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205"/>
              </a:spcBef>
            </a:pPr>
            <a:r>
              <a:rPr sz="1800" dirty="0">
                <a:solidFill>
                  <a:srgbClr val="0000FF"/>
                </a:solidFill>
                <a:latin typeface="HY헤드라인M"/>
                <a:cs typeface="HY헤드라인M"/>
              </a:rPr>
              <a:t>정보통신설비</a:t>
            </a:r>
            <a:r>
              <a:rPr sz="1800" spc="-1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dirty="0">
                <a:solidFill>
                  <a:srgbClr val="0000FF"/>
                </a:solidFill>
                <a:latin typeface="HY헤드라인M"/>
                <a:cs typeface="HY헤드라인M"/>
              </a:rPr>
              <a:t>고도화</a:t>
            </a:r>
            <a:r>
              <a:rPr sz="1800" spc="-10" dirty="0">
                <a:solidFill>
                  <a:srgbClr val="0000FF"/>
                </a:solidFill>
                <a:latin typeface="맑은 고딕"/>
                <a:cs typeface="맑은 고딕"/>
              </a:rPr>
              <a:t>〮</a:t>
            </a:r>
            <a:r>
              <a:rPr sz="1800" spc="-25" dirty="0">
                <a:solidFill>
                  <a:srgbClr val="0000FF"/>
                </a:solidFill>
                <a:latin typeface="HY헤드라인M"/>
                <a:cs typeface="HY헤드라인M"/>
              </a:rPr>
              <a:t>융합화</a:t>
            </a:r>
            <a:endParaRPr sz="1800">
              <a:latin typeface="HY헤드라인M"/>
              <a:cs typeface="HY헤드라인M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65191" y="1158239"/>
            <a:ext cx="182880" cy="195580"/>
          </a:xfrm>
          <a:custGeom>
            <a:avLst/>
            <a:gdLst/>
            <a:ahLst/>
            <a:cxnLst/>
            <a:rect l="l" t="t" r="r" b="b"/>
            <a:pathLst>
              <a:path w="182879" h="195580">
                <a:moveTo>
                  <a:pt x="182879" y="0"/>
                </a:moveTo>
                <a:lnTo>
                  <a:pt x="0" y="0"/>
                </a:lnTo>
                <a:lnTo>
                  <a:pt x="0" y="195072"/>
                </a:lnTo>
                <a:lnTo>
                  <a:pt x="182879" y="195072"/>
                </a:lnTo>
                <a:lnTo>
                  <a:pt x="182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965191" y="1158239"/>
            <a:ext cx="182880" cy="19558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95"/>
              </a:spcBef>
            </a:pPr>
            <a:r>
              <a:rPr sz="1000" spc="-50" dirty="0">
                <a:latin typeface="HY헤드라인M"/>
                <a:cs typeface="HY헤드라인M"/>
              </a:rPr>
              <a:t>2</a:t>
            </a:r>
            <a:endParaRPr sz="1000">
              <a:latin typeface="HY헤드라인M"/>
              <a:cs typeface="HY헤드라인M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146547" y="1159763"/>
            <a:ext cx="6654165" cy="2961640"/>
            <a:chOff x="5146547" y="1159763"/>
            <a:chExt cx="6654165" cy="296164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4835" y="2154936"/>
              <a:ext cx="1328927" cy="9479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8063" y="2154936"/>
              <a:ext cx="1316735" cy="9479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8063" y="3168396"/>
              <a:ext cx="1296924" cy="95249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6547" y="3168396"/>
              <a:ext cx="1347215" cy="95249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267699" y="1159763"/>
              <a:ext cx="3533140" cy="612775"/>
            </a:xfrm>
            <a:custGeom>
              <a:avLst/>
              <a:gdLst/>
              <a:ahLst/>
              <a:cxnLst/>
              <a:rect l="l" t="t" r="r" b="b"/>
              <a:pathLst>
                <a:path w="3533140" h="612775">
                  <a:moveTo>
                    <a:pt x="3532632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3532632" y="612648"/>
                  </a:lnTo>
                  <a:lnTo>
                    <a:pt x="353263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267700" y="1159763"/>
            <a:ext cx="3533140" cy="612775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15494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20"/>
              </a:spcBef>
            </a:pPr>
            <a:r>
              <a:rPr sz="2000" dirty="0">
                <a:solidFill>
                  <a:srgbClr val="0000FF"/>
                </a:solidFill>
                <a:latin typeface="HY헤드라인M"/>
                <a:cs typeface="HY헤드라인M"/>
              </a:rPr>
              <a:t>정보통신설비</a:t>
            </a:r>
            <a:r>
              <a:rPr sz="2000" spc="-3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2000" dirty="0">
                <a:solidFill>
                  <a:srgbClr val="0000FF"/>
                </a:solidFill>
                <a:latin typeface="HY헤드라인M"/>
                <a:cs typeface="HY헤드라인M"/>
              </a:rPr>
              <a:t>환경</a:t>
            </a:r>
            <a:r>
              <a:rPr sz="2000" spc="-1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2000" spc="-25" dirty="0">
                <a:solidFill>
                  <a:srgbClr val="0000FF"/>
                </a:solidFill>
                <a:latin typeface="HY헤드라인M"/>
                <a:cs typeface="HY헤드라인M"/>
              </a:rPr>
              <a:t>변화</a:t>
            </a:r>
            <a:endParaRPr sz="2000">
              <a:latin typeface="HY헤드라인M"/>
              <a:cs typeface="HY헤드라인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270747" y="1155191"/>
            <a:ext cx="182880" cy="215265"/>
          </a:xfrm>
          <a:custGeom>
            <a:avLst/>
            <a:gdLst/>
            <a:ahLst/>
            <a:cxnLst/>
            <a:rect l="l" t="t" r="r" b="b"/>
            <a:pathLst>
              <a:path w="182879" h="215265">
                <a:moveTo>
                  <a:pt x="182879" y="0"/>
                </a:moveTo>
                <a:lnTo>
                  <a:pt x="0" y="0"/>
                </a:lnTo>
                <a:lnTo>
                  <a:pt x="0" y="214884"/>
                </a:lnTo>
                <a:lnTo>
                  <a:pt x="182879" y="214884"/>
                </a:lnTo>
                <a:lnTo>
                  <a:pt x="182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270747" y="1155191"/>
            <a:ext cx="182880" cy="21526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80"/>
              </a:spcBef>
            </a:pPr>
            <a:r>
              <a:rPr sz="1000" spc="-50" dirty="0">
                <a:latin typeface="HY헤드라인M"/>
                <a:cs typeface="HY헤드라인M"/>
              </a:rPr>
              <a:t>3</a:t>
            </a:r>
            <a:endParaRPr sz="1000">
              <a:latin typeface="HY헤드라인M"/>
              <a:cs typeface="HY헤드라인M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269223" y="1903476"/>
            <a:ext cx="3550920" cy="2289175"/>
            <a:chOff x="8269223" y="1903476"/>
            <a:chExt cx="3550920" cy="2289175"/>
          </a:xfrm>
        </p:grpSpPr>
        <p:sp>
          <p:nvSpPr>
            <p:cNvPr id="35" name="object 35"/>
            <p:cNvSpPr/>
            <p:nvPr/>
          </p:nvSpPr>
          <p:spPr>
            <a:xfrm>
              <a:off x="8269223" y="1903476"/>
              <a:ext cx="3550920" cy="2289175"/>
            </a:xfrm>
            <a:custGeom>
              <a:avLst/>
              <a:gdLst/>
              <a:ahLst/>
              <a:cxnLst/>
              <a:rect l="l" t="t" r="r" b="b"/>
              <a:pathLst>
                <a:path w="3550920" h="2289175">
                  <a:moveTo>
                    <a:pt x="3550920" y="0"/>
                  </a:moveTo>
                  <a:lnTo>
                    <a:pt x="0" y="0"/>
                  </a:lnTo>
                  <a:lnTo>
                    <a:pt x="0" y="2289048"/>
                  </a:lnTo>
                  <a:lnTo>
                    <a:pt x="3550920" y="2289048"/>
                  </a:lnTo>
                  <a:lnTo>
                    <a:pt x="355092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5151" y="2176272"/>
              <a:ext cx="1563624" cy="9357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49055" y="3230880"/>
              <a:ext cx="1563624" cy="88087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57459" y="3201924"/>
              <a:ext cx="1554479" cy="88087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48316" y="2165604"/>
              <a:ext cx="1563624" cy="935736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8279892" y="4346447"/>
            <a:ext cx="3520440" cy="828040"/>
          </a:xfrm>
          <a:prstGeom prst="rect">
            <a:avLst/>
          </a:prstGeom>
          <a:solidFill>
            <a:srgbClr val="DEEBF7"/>
          </a:solidFill>
          <a:ln w="12192">
            <a:solidFill>
              <a:srgbClr val="41709C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84"/>
              </a:spcBef>
            </a:pPr>
            <a:r>
              <a:rPr sz="1800" spc="-75" dirty="0">
                <a:latin typeface="HY헤드라인M"/>
                <a:cs typeface="HY헤드라인M"/>
              </a:rPr>
              <a:t>주거,</a:t>
            </a:r>
            <a:r>
              <a:rPr sz="1800" spc="-195" dirty="0">
                <a:latin typeface="HY헤드라인M"/>
                <a:cs typeface="HY헤드라인M"/>
              </a:rPr>
              <a:t> </a:t>
            </a:r>
            <a:r>
              <a:rPr sz="1800" spc="-75" dirty="0">
                <a:latin typeface="HY헤드라인M"/>
                <a:cs typeface="HY헤드라인M"/>
              </a:rPr>
              <a:t>업무,</a:t>
            </a:r>
            <a:r>
              <a:rPr sz="1800" spc="-195" dirty="0">
                <a:latin typeface="HY헤드라인M"/>
                <a:cs typeface="HY헤드라인M"/>
              </a:rPr>
              <a:t> </a:t>
            </a:r>
            <a:r>
              <a:rPr sz="1800" spc="-50" dirty="0">
                <a:latin typeface="HY헤드라인M"/>
                <a:cs typeface="HY헤드라인M"/>
              </a:rPr>
              <a:t>교통</a:t>
            </a:r>
            <a:r>
              <a:rPr sz="1800" spc="-190" dirty="0">
                <a:latin typeface="HY헤드라인M"/>
                <a:cs typeface="HY헤드라인M"/>
              </a:rPr>
              <a:t> </a:t>
            </a:r>
            <a:r>
              <a:rPr sz="1800" spc="-50" dirty="0">
                <a:latin typeface="HY헤드라인M"/>
                <a:cs typeface="HY헤드라인M"/>
              </a:rPr>
              <a:t>등</a:t>
            </a:r>
            <a:endParaRPr sz="1800">
              <a:latin typeface="HY헤드라인M"/>
              <a:cs typeface="HY헤드라인M"/>
            </a:endParaRPr>
          </a:p>
          <a:p>
            <a:pPr marL="635" algn="ctr">
              <a:lnSpc>
                <a:spcPts val="2150"/>
              </a:lnSpc>
            </a:pPr>
            <a:r>
              <a:rPr sz="1800" spc="-50" dirty="0">
                <a:solidFill>
                  <a:srgbClr val="0000FF"/>
                </a:solidFill>
                <a:latin typeface="HY헤드라인M"/>
                <a:cs typeface="HY헤드라인M"/>
              </a:rPr>
              <a:t>사회</a:t>
            </a:r>
            <a:r>
              <a:rPr sz="1800" spc="-19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dirty="0">
                <a:solidFill>
                  <a:srgbClr val="0000FF"/>
                </a:solidFill>
                <a:latin typeface="HY헤드라인M"/>
                <a:cs typeface="HY헤드라인M"/>
              </a:rPr>
              <a:t>전</a:t>
            </a:r>
            <a:r>
              <a:rPr sz="1800" spc="-19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spc="-55" dirty="0">
                <a:solidFill>
                  <a:srgbClr val="0000FF"/>
                </a:solidFill>
                <a:latin typeface="HY헤드라인M"/>
                <a:cs typeface="HY헤드라인M"/>
              </a:rPr>
              <a:t>분야</a:t>
            </a:r>
            <a:r>
              <a:rPr sz="1800" spc="-19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spc="-90" dirty="0">
                <a:solidFill>
                  <a:srgbClr val="0000FF"/>
                </a:solidFill>
                <a:latin typeface="HY헤드라인M"/>
                <a:cs typeface="HY헤드라인M"/>
              </a:rPr>
              <a:t>정보통신설비</a:t>
            </a:r>
            <a:r>
              <a:rPr sz="1800" spc="-204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spc="-25" dirty="0">
                <a:solidFill>
                  <a:srgbClr val="0000FF"/>
                </a:solidFill>
                <a:latin typeface="HY헤드라인M"/>
                <a:cs typeface="HY헤드라인M"/>
              </a:rPr>
              <a:t>활용</a:t>
            </a:r>
            <a:endParaRPr sz="1800">
              <a:latin typeface="HY헤드라인M"/>
              <a:cs typeface="HY헤드라인M"/>
            </a:endParaRPr>
          </a:p>
          <a:p>
            <a:pPr marL="13335" algn="ctr">
              <a:lnSpc>
                <a:spcPts val="1550"/>
              </a:lnSpc>
            </a:pPr>
            <a:r>
              <a:rPr sz="1300" spc="-105" dirty="0">
                <a:latin typeface="HY헤드라인M"/>
                <a:cs typeface="HY헤드라인M"/>
              </a:rPr>
              <a:t>(스마트시티,</a:t>
            </a:r>
            <a:r>
              <a:rPr sz="1300" spc="-135" dirty="0">
                <a:latin typeface="HY헤드라인M"/>
                <a:cs typeface="HY헤드라인M"/>
              </a:rPr>
              <a:t> </a:t>
            </a:r>
            <a:r>
              <a:rPr sz="1300" spc="-105" dirty="0">
                <a:latin typeface="HY헤드라인M"/>
                <a:cs typeface="HY헤드라인M"/>
              </a:rPr>
              <a:t>지능형빌딩관리,</a:t>
            </a:r>
            <a:r>
              <a:rPr sz="1300" spc="-145" dirty="0">
                <a:latin typeface="HY헤드라인M"/>
                <a:cs typeface="HY헤드라인M"/>
              </a:rPr>
              <a:t> </a:t>
            </a:r>
            <a:r>
              <a:rPr sz="1300" spc="-105" dirty="0">
                <a:latin typeface="HY헤드라인M"/>
                <a:cs typeface="HY헤드라인M"/>
              </a:rPr>
              <a:t>교통정보시스템</a:t>
            </a:r>
            <a:r>
              <a:rPr sz="1300" spc="-140" dirty="0">
                <a:latin typeface="HY헤드라인M"/>
                <a:cs typeface="HY헤드라인M"/>
              </a:rPr>
              <a:t> </a:t>
            </a:r>
            <a:r>
              <a:rPr sz="1300" spc="-25" dirty="0">
                <a:latin typeface="HY헤드라인M"/>
                <a:cs typeface="HY헤드라인M"/>
              </a:rPr>
              <a:t>등)</a:t>
            </a:r>
            <a:endParaRPr sz="1300">
              <a:latin typeface="HY헤드라인M"/>
              <a:cs typeface="HY헤드라인M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269223" y="1903476"/>
            <a:ext cx="3550920" cy="2289175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686435">
              <a:lnSpc>
                <a:spcPct val="100000"/>
              </a:lnSpc>
              <a:spcBef>
                <a:spcPts val="160"/>
              </a:spcBef>
            </a:pPr>
            <a:r>
              <a:rPr sz="1200" b="1" spc="-90" dirty="0">
                <a:latin typeface="맑은 고딕"/>
                <a:cs typeface="맑은 고딕"/>
              </a:rPr>
              <a:t>[스마트시티</a:t>
            </a:r>
            <a:r>
              <a:rPr sz="1200" b="1" spc="-20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및</a:t>
            </a:r>
            <a:r>
              <a:rPr sz="1200" b="1" spc="-155" dirty="0">
                <a:latin typeface="맑은 고딕"/>
                <a:cs typeface="맑은 고딕"/>
              </a:rPr>
              <a:t> </a:t>
            </a:r>
            <a:r>
              <a:rPr sz="1200" b="1" spc="-95" dirty="0">
                <a:latin typeface="맑은 고딕"/>
                <a:cs typeface="맑은 고딕"/>
              </a:rPr>
              <a:t>지능형빌딩시스템</a:t>
            </a:r>
            <a:r>
              <a:rPr sz="1200" b="1" spc="-185" dirty="0">
                <a:latin typeface="맑은 고딕"/>
                <a:cs typeface="맑은 고딕"/>
              </a:rPr>
              <a:t> </a:t>
            </a:r>
            <a:r>
              <a:rPr sz="1200" b="1" spc="-25" dirty="0">
                <a:latin typeface="맑은 고딕"/>
                <a:cs typeface="맑은 고딕"/>
              </a:rPr>
              <a:t>등]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059935" y="2397251"/>
            <a:ext cx="386080" cy="1390015"/>
          </a:xfrm>
          <a:custGeom>
            <a:avLst/>
            <a:gdLst/>
            <a:ahLst/>
            <a:cxnLst/>
            <a:rect l="l" t="t" r="r" b="b"/>
            <a:pathLst>
              <a:path w="386079" h="1390014">
                <a:moveTo>
                  <a:pt x="385572" y="0"/>
                </a:moveTo>
                <a:lnTo>
                  <a:pt x="0" y="0"/>
                </a:lnTo>
                <a:lnTo>
                  <a:pt x="0" y="1389888"/>
                </a:lnTo>
                <a:lnTo>
                  <a:pt x="385572" y="1389888"/>
                </a:lnTo>
                <a:lnTo>
                  <a:pt x="385572" y="0"/>
                </a:lnTo>
                <a:close/>
              </a:path>
            </a:pathLst>
          </a:custGeom>
          <a:solidFill>
            <a:srgbClr val="0346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830323" y="1883664"/>
            <a:ext cx="2883535" cy="2291080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467995">
              <a:lnSpc>
                <a:spcPct val="100000"/>
              </a:lnSpc>
              <a:spcBef>
                <a:spcPts val="670"/>
              </a:spcBef>
            </a:pPr>
            <a:r>
              <a:rPr sz="1200" b="1" dirty="0">
                <a:latin typeface="맑은 고딕"/>
                <a:cs typeface="맑은 고딕"/>
              </a:rPr>
              <a:t>[정보통신공사 전체</a:t>
            </a:r>
            <a:r>
              <a:rPr sz="1200" b="1" spc="-5" dirty="0">
                <a:latin typeface="맑은 고딕"/>
                <a:cs typeface="맑은 고딕"/>
              </a:rPr>
              <a:t> </a:t>
            </a:r>
            <a:r>
              <a:rPr sz="1200" b="1" spc="-25" dirty="0">
                <a:latin typeface="맑은 고딕"/>
                <a:cs typeface="맑은 고딕"/>
              </a:rPr>
              <a:t>실적]</a:t>
            </a:r>
            <a:endParaRPr sz="1200" dirty="0">
              <a:latin typeface="맑은 고딕"/>
              <a:cs typeface="맑은 고딕"/>
            </a:endParaRPr>
          </a:p>
          <a:p>
            <a:pPr marL="2134870">
              <a:lnSpc>
                <a:spcPct val="100000"/>
              </a:lnSpc>
              <a:spcBef>
                <a:spcPts val="290"/>
              </a:spcBef>
            </a:pPr>
            <a:r>
              <a:rPr sz="1200" b="1" spc="-10" dirty="0">
                <a:solidFill>
                  <a:srgbClr val="FF0000"/>
                </a:solidFill>
                <a:latin typeface="맑은 고딕"/>
                <a:cs typeface="맑은 고딕"/>
              </a:rPr>
              <a:t>20.3조원</a:t>
            </a:r>
            <a:endParaRPr sz="1200" dirty="0">
              <a:latin typeface="맑은 고딕"/>
              <a:cs typeface="맑은 고딕"/>
            </a:endParaRPr>
          </a:p>
          <a:p>
            <a:pPr marL="1485900">
              <a:lnSpc>
                <a:spcPct val="100000"/>
              </a:lnSpc>
              <a:spcBef>
                <a:spcPts val="505"/>
              </a:spcBef>
            </a:pPr>
            <a:r>
              <a:rPr sz="1200" b="1" spc="-10" dirty="0">
                <a:solidFill>
                  <a:srgbClr val="0000FF"/>
                </a:solidFill>
                <a:latin typeface="맑은 고딕"/>
                <a:cs typeface="맑은 고딕"/>
              </a:rPr>
              <a:t>16.7조원</a:t>
            </a:r>
            <a:endParaRPr sz="1200" dirty="0">
              <a:latin typeface="맑은 고딕"/>
              <a:cs typeface="맑은 고딕"/>
            </a:endParaRPr>
          </a:p>
          <a:p>
            <a:pPr marL="885825">
              <a:lnSpc>
                <a:spcPct val="100000"/>
              </a:lnSpc>
              <a:spcBef>
                <a:spcPts val="1485"/>
              </a:spcBef>
            </a:pPr>
            <a:r>
              <a:rPr sz="1200" b="1" spc="-10" dirty="0">
                <a:solidFill>
                  <a:srgbClr val="0000FF"/>
                </a:solidFill>
                <a:latin typeface="맑은 고딕"/>
                <a:cs typeface="맑은 고딕"/>
              </a:rPr>
              <a:t>11.3조원</a:t>
            </a:r>
            <a:endParaRPr sz="1200" dirty="0">
              <a:latin typeface="맑은 고딕"/>
              <a:cs typeface="맑은 고딕"/>
            </a:endParaRPr>
          </a:p>
          <a:p>
            <a:pPr marL="363855">
              <a:lnSpc>
                <a:spcPct val="100000"/>
              </a:lnSpc>
              <a:spcBef>
                <a:spcPts val="1295"/>
              </a:spcBef>
            </a:pPr>
            <a:r>
              <a:rPr sz="1200" b="1" spc="-10" dirty="0">
                <a:solidFill>
                  <a:srgbClr val="0000FF"/>
                </a:solidFill>
                <a:latin typeface="맑은 고딕"/>
                <a:cs typeface="맑은 고딕"/>
              </a:rPr>
              <a:t>5.2조원</a:t>
            </a:r>
            <a:endParaRPr sz="12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</a:pPr>
            <a:endParaRPr sz="12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200" dirty="0">
              <a:latin typeface="맑은 고딕"/>
              <a:cs typeface="맑은 고딕"/>
            </a:endParaRPr>
          </a:p>
          <a:p>
            <a:pPr marL="455930">
              <a:lnSpc>
                <a:spcPct val="100000"/>
              </a:lnSpc>
              <a:spcBef>
                <a:spcPts val="5"/>
              </a:spcBef>
              <a:tabLst>
                <a:tab pos="1028065" algn="l"/>
                <a:tab pos="1612900" algn="l"/>
                <a:tab pos="2226945" algn="l"/>
              </a:tabLst>
            </a:pPr>
            <a:r>
              <a:rPr sz="1200" b="1" spc="-20" dirty="0">
                <a:latin typeface="맑은 고딕"/>
                <a:cs typeface="맑은 고딕"/>
              </a:rPr>
              <a:t>’00년</a:t>
            </a:r>
            <a:r>
              <a:rPr sz="1200" b="1" dirty="0">
                <a:latin typeface="맑은 고딕"/>
                <a:cs typeface="맑은 고딕"/>
              </a:rPr>
              <a:t>	</a:t>
            </a:r>
            <a:r>
              <a:rPr sz="1200" b="1" spc="-20" dirty="0">
                <a:latin typeface="맑은 고딕"/>
                <a:cs typeface="맑은 고딕"/>
              </a:rPr>
              <a:t>’10년</a:t>
            </a:r>
            <a:r>
              <a:rPr sz="1200" b="1" dirty="0">
                <a:latin typeface="맑은 고딕"/>
                <a:cs typeface="맑은 고딕"/>
              </a:rPr>
              <a:t>	</a:t>
            </a:r>
            <a:r>
              <a:rPr sz="1200" b="1" spc="-20" dirty="0">
                <a:latin typeface="맑은 고딕"/>
                <a:cs typeface="맑은 고딕"/>
              </a:rPr>
              <a:t>’20년</a:t>
            </a:r>
            <a:r>
              <a:rPr sz="1200" b="1" dirty="0">
                <a:latin typeface="맑은 고딕"/>
                <a:cs typeface="맑은 고딕"/>
              </a:rPr>
              <a:t>	</a:t>
            </a:r>
            <a:r>
              <a:rPr sz="1200" b="1" spc="-20" dirty="0">
                <a:latin typeface="맑은 고딕"/>
                <a:cs typeface="맑은 고딕"/>
              </a:rPr>
              <a:t>’24년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8204" y="1082039"/>
            <a:ext cx="1477010" cy="422148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2400">
              <a:latin typeface="Times New Roman"/>
              <a:cs typeface="Times New Roman"/>
            </a:endParaRPr>
          </a:p>
          <a:p>
            <a:pPr marL="273050">
              <a:lnSpc>
                <a:spcPct val="100000"/>
              </a:lnSpc>
              <a:tabLst>
                <a:tab pos="882650" algn="l"/>
              </a:tabLst>
            </a:pPr>
            <a:r>
              <a:rPr sz="2400" spc="-50" dirty="0">
                <a:solidFill>
                  <a:srgbClr val="FFFFFF"/>
                </a:solidFill>
                <a:latin typeface="HY헤드라인M"/>
                <a:cs typeface="HY헤드라인M"/>
              </a:rPr>
              <a:t>현</a:t>
            </a:r>
            <a:r>
              <a:rPr sz="2400" dirty="0">
                <a:solidFill>
                  <a:srgbClr val="FFFFFF"/>
                </a:solidFill>
                <a:latin typeface="HY헤드라인M"/>
                <a:cs typeface="HY헤드라인M"/>
              </a:rPr>
              <a:t>	</a:t>
            </a:r>
            <a:r>
              <a:rPr sz="2400" spc="-50" dirty="0">
                <a:solidFill>
                  <a:srgbClr val="FFFFFF"/>
                </a:solidFill>
                <a:latin typeface="HY헤드라인M"/>
                <a:cs typeface="HY헤드라인M"/>
              </a:rPr>
              <a:t>황</a:t>
            </a:r>
            <a:endParaRPr sz="2400">
              <a:latin typeface="HY헤드라인M"/>
              <a:cs typeface="HY헤드라인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5823" y="5385815"/>
            <a:ext cx="1469390" cy="93916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294640" rIns="0" bIns="0" rtlCol="0">
            <a:spAutoFit/>
          </a:bodyPr>
          <a:lstStyle/>
          <a:p>
            <a:pPr marL="276225">
              <a:lnSpc>
                <a:spcPct val="100000"/>
              </a:lnSpc>
              <a:spcBef>
                <a:spcPts val="2320"/>
              </a:spcBef>
            </a:pPr>
            <a:r>
              <a:rPr sz="2400" spc="-25" dirty="0">
                <a:solidFill>
                  <a:srgbClr val="FFFFFF"/>
                </a:solidFill>
                <a:latin typeface="HY헤드라인M"/>
                <a:cs typeface="HY헤드라인M"/>
              </a:rPr>
              <a:t>문제점</a:t>
            </a:r>
            <a:endParaRPr sz="2400">
              <a:latin typeface="HY헤드라인M"/>
              <a:cs typeface="HY헤드라인M"/>
            </a:endParaRPr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E99ECD7C-6E8D-ADFA-C570-4DE3B645EA8C}"/>
              </a:ext>
            </a:extLst>
          </p:cNvPr>
          <p:cNvSpPr/>
          <p:nvPr/>
        </p:nvSpPr>
        <p:spPr>
          <a:xfrm>
            <a:off x="10632540" y="63373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95230" cy="909955"/>
            <a:chOff x="0" y="0"/>
            <a:chExt cx="10095230" cy="909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816" y="291084"/>
              <a:ext cx="43434" cy="3375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755" y="275831"/>
              <a:ext cx="8779002" cy="44883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31264" y="5394959"/>
            <a:ext cx="10197465" cy="905510"/>
          </a:xfrm>
          <a:prstGeom prst="rect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txBody>
          <a:bodyPr vert="horz" wrap="square" lIns="0" tIns="123190" rIns="0" bIns="0" rtlCol="0">
            <a:spAutoFit/>
          </a:bodyPr>
          <a:lstStyle/>
          <a:p>
            <a:pPr marL="432434" indent="-335280">
              <a:lnSpc>
                <a:spcPct val="100000"/>
              </a:lnSpc>
              <a:spcBef>
                <a:spcPts val="970"/>
              </a:spcBef>
              <a:buFont typeface=""/>
              <a:buChar char="◆"/>
              <a:tabLst>
                <a:tab pos="432434" algn="l"/>
              </a:tabLst>
            </a:pPr>
            <a:r>
              <a:rPr sz="1800" b="1" spc="85" dirty="0">
                <a:latin typeface="HY헤드라인M"/>
                <a:cs typeface="HY헤드라인M"/>
              </a:rPr>
              <a:t>건축물</a:t>
            </a:r>
            <a:r>
              <a:rPr sz="1800" b="1" spc="145" dirty="0">
                <a:latin typeface="HY헤드라인M"/>
                <a:cs typeface="HY헤드라인M"/>
              </a:rPr>
              <a:t> </a:t>
            </a:r>
            <a:r>
              <a:rPr sz="1800" b="1" dirty="0">
                <a:latin typeface="HY헤드라인M"/>
                <a:cs typeface="HY헤드라인M"/>
              </a:rPr>
              <a:t>및</a:t>
            </a:r>
            <a:r>
              <a:rPr sz="1800" b="1" spc="165" dirty="0">
                <a:latin typeface="HY헤드라인M"/>
                <a:cs typeface="HY헤드라인M"/>
              </a:rPr>
              <a:t> </a:t>
            </a:r>
            <a:r>
              <a:rPr sz="1800" b="1" spc="90" dirty="0">
                <a:latin typeface="HY헤드라인M"/>
                <a:cs typeface="HY헤드라인M"/>
              </a:rPr>
              <a:t>시설물에</a:t>
            </a:r>
            <a:r>
              <a:rPr sz="1800" b="1" spc="135" dirty="0">
                <a:latin typeface="HY헤드라인M"/>
                <a:cs typeface="HY헤드라인M"/>
              </a:rPr>
              <a:t> </a:t>
            </a:r>
            <a:r>
              <a:rPr sz="1800" b="1" spc="85" dirty="0">
                <a:latin typeface="HY헤드라인M"/>
                <a:cs typeface="HY헤드라인M"/>
              </a:rPr>
              <a:t>설치된</a:t>
            </a:r>
            <a:r>
              <a:rPr sz="1800" b="1" spc="140" dirty="0">
                <a:latin typeface="HY헤드라인M"/>
                <a:cs typeface="HY헤드라인M"/>
              </a:rPr>
              <a:t> </a:t>
            </a:r>
            <a:r>
              <a:rPr sz="1800" b="1" spc="90" dirty="0">
                <a:solidFill>
                  <a:srgbClr val="FF0000"/>
                </a:solidFill>
                <a:latin typeface="HY헤드라인M"/>
                <a:cs typeface="HY헤드라인M"/>
              </a:rPr>
              <a:t>정보통신설비의</a:t>
            </a:r>
            <a:r>
              <a:rPr sz="1800" b="1" spc="12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800" b="1" spc="85" dirty="0">
                <a:solidFill>
                  <a:srgbClr val="FF0000"/>
                </a:solidFill>
                <a:latin typeface="HY헤드라인M"/>
                <a:cs typeface="HY헤드라인M"/>
              </a:rPr>
              <a:t>안정성</a:t>
            </a:r>
            <a:r>
              <a:rPr sz="1800" b="1" spc="15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800" b="1" spc="75" dirty="0">
                <a:solidFill>
                  <a:srgbClr val="FF0000"/>
                </a:solidFill>
                <a:latin typeface="HY헤드라인M"/>
                <a:cs typeface="HY헤드라인M"/>
              </a:rPr>
              <a:t>확보</a:t>
            </a:r>
            <a:r>
              <a:rPr sz="1800" b="1" spc="15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800" b="1" spc="90" dirty="0">
                <a:solidFill>
                  <a:srgbClr val="FF0000"/>
                </a:solidFill>
                <a:latin typeface="HY헤드라인M"/>
                <a:cs typeface="HY헤드라인M"/>
              </a:rPr>
              <a:t>필요</a:t>
            </a:r>
            <a:endParaRPr sz="1800">
              <a:latin typeface="HY헤드라인M"/>
              <a:cs typeface="HY헤드라인M"/>
            </a:endParaRPr>
          </a:p>
          <a:p>
            <a:pPr marL="183515">
              <a:lnSpc>
                <a:spcPct val="100000"/>
              </a:lnSpc>
              <a:spcBef>
                <a:spcPts val="1080"/>
              </a:spcBef>
            </a:pPr>
            <a:r>
              <a:rPr sz="1800" b="1" spc="85" dirty="0">
                <a:latin typeface="HY헤드라인M"/>
                <a:cs typeface="HY헤드라인M"/>
              </a:rPr>
              <a:t>☞ </a:t>
            </a:r>
            <a:r>
              <a:rPr sz="1800" b="1" spc="75" dirty="0">
                <a:latin typeface="HY헤드라인M"/>
                <a:cs typeface="HY헤드라인M"/>
              </a:rPr>
              <a:t>국민</a:t>
            </a:r>
            <a:r>
              <a:rPr sz="1800" b="1" spc="140" dirty="0">
                <a:latin typeface="HY헤드라인M"/>
                <a:cs typeface="HY헤드라인M"/>
              </a:rPr>
              <a:t> </a:t>
            </a:r>
            <a:r>
              <a:rPr sz="1800" b="1" spc="85" dirty="0">
                <a:latin typeface="HY헤드라인M"/>
                <a:cs typeface="HY헤드라인M"/>
              </a:rPr>
              <a:t>안전과</a:t>
            </a:r>
            <a:r>
              <a:rPr sz="1800" b="1" spc="145" dirty="0">
                <a:latin typeface="HY헤드라인M"/>
                <a:cs typeface="HY헤드라인M"/>
              </a:rPr>
              <a:t> </a:t>
            </a:r>
            <a:r>
              <a:rPr sz="1800" b="1" spc="85" dirty="0">
                <a:latin typeface="HY헤드라인M"/>
                <a:cs typeface="HY헤드라인M"/>
              </a:rPr>
              <a:t>밀접한</a:t>
            </a:r>
            <a:r>
              <a:rPr sz="1800" b="1" spc="140" dirty="0">
                <a:latin typeface="HY헤드라인M"/>
                <a:cs typeface="HY헤드라인M"/>
              </a:rPr>
              <a:t> </a:t>
            </a:r>
            <a:r>
              <a:rPr sz="1800" b="1" spc="90" dirty="0">
                <a:solidFill>
                  <a:srgbClr val="0000FF"/>
                </a:solidFill>
                <a:latin typeface="HY헤드라인M"/>
                <a:cs typeface="HY헤드라인M"/>
              </a:rPr>
              <a:t>정보통신설비의</a:t>
            </a:r>
            <a:r>
              <a:rPr sz="1800" b="1" spc="14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b="1" spc="105" dirty="0">
                <a:solidFill>
                  <a:srgbClr val="0000FF"/>
                </a:solidFill>
                <a:latin typeface="HY헤드라인M"/>
                <a:cs typeface="HY헤드라인M"/>
              </a:rPr>
              <a:t>유지보수</a:t>
            </a:r>
            <a:r>
              <a:rPr sz="1800" b="1" spc="70" dirty="0">
                <a:solidFill>
                  <a:srgbClr val="0000FF"/>
                </a:solidFill>
                <a:latin typeface="맑은 고딕"/>
                <a:cs typeface="맑은 고딕"/>
              </a:rPr>
              <a:t>〮</a:t>
            </a:r>
            <a:r>
              <a:rPr sz="1800" b="1" spc="80" dirty="0">
                <a:solidFill>
                  <a:srgbClr val="0000FF"/>
                </a:solidFill>
                <a:latin typeface="HY헤드라인M"/>
                <a:cs typeface="HY헤드라인M"/>
              </a:rPr>
              <a:t>관리제도</a:t>
            </a:r>
            <a:r>
              <a:rPr sz="1800" b="1" spc="13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b="1" spc="75" dirty="0">
                <a:solidFill>
                  <a:srgbClr val="0000FF"/>
                </a:solidFill>
                <a:latin typeface="HY헤드라인M"/>
                <a:cs typeface="HY헤드라인M"/>
              </a:rPr>
              <a:t>법적</a:t>
            </a:r>
            <a:r>
              <a:rPr sz="1800" b="1" spc="15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b="1" spc="75" dirty="0">
                <a:solidFill>
                  <a:srgbClr val="0000FF"/>
                </a:solidFill>
                <a:latin typeface="HY헤드라인M"/>
                <a:cs typeface="HY헤드라인M"/>
              </a:rPr>
              <a:t>근거</a:t>
            </a:r>
            <a:r>
              <a:rPr sz="1800" b="1" spc="15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800" b="1" spc="90" dirty="0">
                <a:solidFill>
                  <a:srgbClr val="0000FF"/>
                </a:solidFill>
                <a:latin typeface="HY헤드라인M"/>
                <a:cs typeface="HY헤드라인M"/>
              </a:rPr>
              <a:t>마련</a:t>
            </a:r>
            <a:endParaRPr sz="1800">
              <a:latin typeface="HY헤드라인M"/>
              <a:cs typeface="HY헤드라인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35835" y="1086611"/>
            <a:ext cx="10186670" cy="4221480"/>
          </a:xfrm>
          <a:custGeom>
            <a:avLst/>
            <a:gdLst/>
            <a:ahLst/>
            <a:cxnLst/>
            <a:rect l="l" t="t" r="r" b="b"/>
            <a:pathLst>
              <a:path w="10186670" h="4221480">
                <a:moveTo>
                  <a:pt x="0" y="4221480"/>
                </a:moveTo>
                <a:lnTo>
                  <a:pt x="10186416" y="4221480"/>
                </a:lnTo>
                <a:lnTo>
                  <a:pt x="10186416" y="0"/>
                </a:lnTo>
                <a:lnTo>
                  <a:pt x="0" y="0"/>
                </a:lnTo>
                <a:lnTo>
                  <a:pt x="0" y="422148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81643" y="1208532"/>
            <a:ext cx="3199130" cy="452755"/>
          </a:xfrm>
          <a:prstGeom prst="rect">
            <a:avLst/>
          </a:prstGeom>
          <a:solidFill>
            <a:srgbClr val="FAE4D5"/>
          </a:solidFill>
          <a:ln w="12192">
            <a:solidFill>
              <a:srgbClr val="41709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835660">
              <a:lnSpc>
                <a:spcPct val="100000"/>
              </a:lnSpc>
              <a:spcBef>
                <a:spcPts val="645"/>
              </a:spcBef>
            </a:pPr>
            <a:r>
              <a:rPr sz="2000" spc="-10" dirty="0">
                <a:latin typeface="HY헤드라인M"/>
                <a:cs typeface="HY헤드라인M"/>
              </a:rPr>
              <a:t>출입통제설비</a:t>
            </a:r>
            <a:endParaRPr sz="2000">
              <a:latin typeface="HY헤드라인M"/>
              <a:cs typeface="HY헤드라인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8844" y="1208532"/>
            <a:ext cx="3200400" cy="452755"/>
          </a:xfrm>
          <a:prstGeom prst="rect">
            <a:avLst/>
          </a:prstGeom>
          <a:solidFill>
            <a:srgbClr val="FAE4D5"/>
          </a:solidFill>
          <a:ln w="12192">
            <a:solidFill>
              <a:srgbClr val="41709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645"/>
              </a:spcBef>
            </a:pPr>
            <a:r>
              <a:rPr sz="2000" spc="-10" dirty="0">
                <a:latin typeface="HY헤드라인M"/>
                <a:cs typeface="HY헤드라인M"/>
              </a:rPr>
              <a:t>비상방송설비</a:t>
            </a:r>
            <a:endParaRPr sz="2000">
              <a:latin typeface="HY헤드라인M"/>
              <a:cs typeface="HY헤드라인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567" y="1208532"/>
            <a:ext cx="3200400" cy="452755"/>
          </a:xfrm>
          <a:prstGeom prst="rect">
            <a:avLst/>
          </a:prstGeom>
          <a:solidFill>
            <a:srgbClr val="FAE4D5"/>
          </a:solidFill>
          <a:ln w="12192">
            <a:solidFill>
              <a:srgbClr val="41709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645"/>
              </a:spcBef>
            </a:pPr>
            <a:r>
              <a:rPr sz="2000" dirty="0">
                <a:solidFill>
                  <a:srgbClr val="000000"/>
                </a:solidFill>
              </a:rPr>
              <a:t>구내통신·정보망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spc="-25" dirty="0">
                <a:solidFill>
                  <a:srgbClr val="000000"/>
                </a:solidFill>
              </a:rPr>
              <a:t>설비</a:t>
            </a:r>
            <a:endParaRPr sz="2000"/>
          </a:p>
        </p:txBody>
      </p:sp>
      <p:grpSp>
        <p:nvGrpSpPr>
          <p:cNvPr id="10" name="object 10"/>
          <p:cNvGrpSpPr/>
          <p:nvPr/>
        </p:nvGrpSpPr>
        <p:grpSpPr>
          <a:xfrm>
            <a:off x="1877567" y="1741932"/>
            <a:ext cx="9903460" cy="1645920"/>
            <a:chOff x="1877567" y="1741932"/>
            <a:chExt cx="9903460" cy="16459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7567" y="1741932"/>
              <a:ext cx="3200400" cy="1645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8844" y="1741932"/>
              <a:ext cx="3200400" cy="1645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81644" y="1741932"/>
              <a:ext cx="3198876" cy="164592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877567" y="3441191"/>
            <a:ext cx="3200400" cy="1800225"/>
          </a:xfrm>
          <a:prstGeom prst="rect">
            <a:avLst/>
          </a:prstGeom>
          <a:solidFill>
            <a:srgbClr val="FFE0E0"/>
          </a:solidFill>
          <a:ln w="12192">
            <a:solidFill>
              <a:srgbClr val="41709C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414655" marR="352425" indent="-56515">
              <a:lnSpc>
                <a:spcPts val="2880"/>
              </a:lnSpc>
              <a:spcBef>
                <a:spcPts val="105"/>
              </a:spcBef>
            </a:pPr>
            <a:r>
              <a:rPr sz="1600" spc="-10" dirty="0">
                <a:solidFill>
                  <a:srgbClr val="FF0000"/>
                </a:solidFill>
                <a:latin typeface="HY헤드라인M"/>
                <a:cs typeface="HY헤드라인M"/>
              </a:rPr>
              <a:t>&lt;</a:t>
            </a:r>
            <a:r>
              <a:rPr sz="1600" spc="-28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HY헤드라인M"/>
                <a:cs typeface="HY헤드라인M"/>
              </a:rPr>
              <a:t>KT</a:t>
            </a:r>
            <a:r>
              <a:rPr sz="1600" spc="-28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130" dirty="0">
                <a:solidFill>
                  <a:srgbClr val="FF0000"/>
                </a:solidFill>
                <a:latin typeface="HY헤드라인M"/>
                <a:cs typeface="HY헤드라인M"/>
              </a:rPr>
              <a:t>아현국사</a:t>
            </a:r>
            <a:r>
              <a:rPr sz="1600" spc="-27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120" dirty="0">
                <a:solidFill>
                  <a:srgbClr val="FF0000"/>
                </a:solidFill>
                <a:latin typeface="HY헤드라인M"/>
                <a:cs typeface="HY헤드라인M"/>
              </a:rPr>
              <a:t>화재로</a:t>
            </a:r>
            <a:r>
              <a:rPr sz="1600" spc="-28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140" dirty="0">
                <a:solidFill>
                  <a:srgbClr val="FF0000"/>
                </a:solidFill>
                <a:latin typeface="HY헤드라인M"/>
                <a:cs typeface="HY헤드라인M"/>
              </a:rPr>
              <a:t>유·무선 </a:t>
            </a:r>
            <a:r>
              <a:rPr sz="1600" spc="-120" dirty="0">
                <a:solidFill>
                  <a:srgbClr val="FF0000"/>
                </a:solidFill>
                <a:latin typeface="HY헤드라인M"/>
                <a:cs typeface="HY헤드라인M"/>
              </a:rPr>
              <a:t>통신망</a:t>
            </a:r>
            <a:r>
              <a:rPr sz="1600" spc="-27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95" dirty="0">
                <a:solidFill>
                  <a:srgbClr val="FF0000"/>
                </a:solidFill>
                <a:latin typeface="HY헤드라인M"/>
                <a:cs typeface="HY헤드라인M"/>
              </a:rPr>
              <a:t>장애</a:t>
            </a:r>
            <a:r>
              <a:rPr sz="1600" spc="-28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114" dirty="0">
                <a:solidFill>
                  <a:srgbClr val="FF0000"/>
                </a:solidFill>
                <a:latin typeface="HY헤드라인M"/>
                <a:cs typeface="HY헤드라인M"/>
              </a:rPr>
              <a:t>발생,</a:t>
            </a:r>
            <a:r>
              <a:rPr sz="1600" spc="-29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95" dirty="0">
                <a:solidFill>
                  <a:srgbClr val="FF0000"/>
                </a:solidFill>
                <a:latin typeface="HY헤드라인M"/>
                <a:cs typeface="HY헤드라인M"/>
              </a:rPr>
              <a:t>시민</a:t>
            </a:r>
            <a:r>
              <a:rPr sz="1600" spc="-28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95" dirty="0">
                <a:solidFill>
                  <a:srgbClr val="FF0000"/>
                </a:solidFill>
                <a:latin typeface="HY헤드라인M"/>
                <a:cs typeface="HY헤드라인M"/>
              </a:rPr>
              <a:t>불편</a:t>
            </a:r>
            <a:r>
              <a:rPr sz="1600" spc="-28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HY헤드라인M"/>
                <a:cs typeface="HY헤드라인M"/>
              </a:rPr>
              <a:t>&gt;</a:t>
            </a:r>
            <a:endParaRPr sz="1600">
              <a:latin typeface="HY헤드라인M"/>
              <a:cs typeface="HY헤드라인M"/>
            </a:endParaRPr>
          </a:p>
          <a:p>
            <a:pPr marL="937894">
              <a:lnSpc>
                <a:spcPct val="100000"/>
              </a:lnSpc>
              <a:spcBef>
                <a:spcPts val="1105"/>
              </a:spcBef>
            </a:pPr>
            <a:r>
              <a:rPr sz="1200" spc="-10" dirty="0">
                <a:latin typeface="HY헤드라인M"/>
                <a:cs typeface="HY헤드라인M"/>
              </a:rPr>
              <a:t>(연합뉴스,</a:t>
            </a:r>
            <a:r>
              <a:rPr sz="1200" spc="-10" dirty="0">
                <a:latin typeface="맑은 고딕"/>
                <a:cs typeface="맑은 고딕"/>
              </a:rPr>
              <a:t>’</a:t>
            </a:r>
            <a:r>
              <a:rPr sz="1200" spc="-10" dirty="0">
                <a:latin typeface="HY헤드라인M"/>
                <a:cs typeface="HY헤드라인M"/>
              </a:rPr>
              <a:t>18.11.24.)</a:t>
            </a:r>
            <a:endParaRPr sz="1200">
              <a:latin typeface="HY헤드라인M"/>
              <a:cs typeface="HY헤드라인M"/>
            </a:endParaRPr>
          </a:p>
          <a:p>
            <a:pPr marL="208915" marR="368935" indent="-55244">
              <a:lnSpc>
                <a:spcPct val="150000"/>
              </a:lnSpc>
              <a:spcBef>
                <a:spcPts val="140"/>
              </a:spcBef>
            </a:pPr>
            <a:r>
              <a:rPr sz="1400" dirty="0">
                <a:latin typeface="맑은 고딕"/>
                <a:cs typeface="맑은 고딕"/>
              </a:rPr>
              <a:t>’</a:t>
            </a:r>
            <a:r>
              <a:rPr sz="1400" dirty="0">
                <a:latin typeface="HY헤드라인M"/>
                <a:cs typeface="HY헤드라인M"/>
              </a:rPr>
              <a:t>18년</a:t>
            </a:r>
            <a:r>
              <a:rPr sz="1400" spc="-35" dirty="0">
                <a:latin typeface="HY헤드라인M"/>
                <a:cs typeface="HY헤드라인M"/>
              </a:rPr>
              <a:t> </a:t>
            </a:r>
            <a:r>
              <a:rPr sz="1400" dirty="0">
                <a:latin typeface="HY헤드라인M"/>
                <a:cs typeface="HY헤드라인M"/>
              </a:rPr>
              <a:t>KT</a:t>
            </a:r>
            <a:r>
              <a:rPr sz="1400" spc="-10" dirty="0">
                <a:latin typeface="HY헤드라인M"/>
                <a:cs typeface="HY헤드라인M"/>
              </a:rPr>
              <a:t> </a:t>
            </a:r>
            <a:r>
              <a:rPr sz="1400" dirty="0">
                <a:latin typeface="HY헤드라인M"/>
                <a:cs typeface="HY헤드라인M"/>
              </a:rPr>
              <a:t>아현국사</a:t>
            </a:r>
            <a:r>
              <a:rPr sz="1400" spc="-35" dirty="0">
                <a:latin typeface="HY헤드라인M"/>
                <a:cs typeface="HY헤드라인M"/>
              </a:rPr>
              <a:t> </a:t>
            </a:r>
            <a:r>
              <a:rPr sz="1400" dirty="0">
                <a:latin typeface="HY헤드라인M"/>
                <a:cs typeface="HY헤드라인M"/>
              </a:rPr>
              <a:t>화재로</a:t>
            </a:r>
            <a:r>
              <a:rPr sz="1400" spc="-20" dirty="0">
                <a:latin typeface="HY헤드라인M"/>
                <a:cs typeface="HY헤드라인M"/>
              </a:rPr>
              <a:t> </a:t>
            </a:r>
            <a:r>
              <a:rPr sz="1400" spc="-20" dirty="0">
                <a:solidFill>
                  <a:srgbClr val="0000FF"/>
                </a:solidFill>
                <a:latin typeface="HY헤드라인M"/>
                <a:cs typeface="HY헤드라인M"/>
              </a:rPr>
              <a:t>인터넷, </a:t>
            </a:r>
            <a:r>
              <a:rPr sz="1400" dirty="0">
                <a:solidFill>
                  <a:srgbClr val="0000FF"/>
                </a:solidFill>
                <a:latin typeface="HY헤드라인M"/>
                <a:cs typeface="HY헤드라인M"/>
              </a:rPr>
              <a:t>카드단말기</a:t>
            </a:r>
            <a:r>
              <a:rPr sz="1400" spc="-2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0000FF"/>
                </a:solidFill>
                <a:latin typeface="HY헤드라인M"/>
                <a:cs typeface="HY헤드라인M"/>
              </a:rPr>
              <a:t>일시</a:t>
            </a:r>
            <a:r>
              <a:rPr sz="1400" spc="-1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400" spc="-25" dirty="0">
                <a:solidFill>
                  <a:srgbClr val="0000FF"/>
                </a:solidFill>
                <a:latin typeface="HY헤드라인M"/>
                <a:cs typeface="HY헤드라인M"/>
              </a:rPr>
              <a:t>중단</a:t>
            </a:r>
            <a:endParaRPr sz="1400">
              <a:latin typeface="HY헤드라인M"/>
              <a:cs typeface="HY헤드라인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28844" y="3438144"/>
            <a:ext cx="3200400" cy="1800225"/>
          </a:xfrm>
          <a:prstGeom prst="rect">
            <a:avLst/>
          </a:prstGeom>
          <a:solidFill>
            <a:srgbClr val="FFE0E0"/>
          </a:solidFill>
          <a:ln w="12192">
            <a:solidFill>
              <a:srgbClr val="41709C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537210" marR="180340" indent="-332740">
              <a:lnSpc>
                <a:spcPct val="150000"/>
              </a:lnSpc>
              <a:spcBef>
                <a:spcPts val="30"/>
              </a:spcBef>
            </a:pPr>
            <a:r>
              <a:rPr sz="1600" spc="-10" dirty="0">
                <a:solidFill>
                  <a:srgbClr val="FF0000"/>
                </a:solidFill>
                <a:latin typeface="HY헤드라인M"/>
                <a:cs typeface="HY헤드라인M"/>
              </a:rPr>
              <a:t>&lt;</a:t>
            </a:r>
            <a:r>
              <a:rPr sz="1600" spc="-28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95" dirty="0">
                <a:solidFill>
                  <a:srgbClr val="FF0000"/>
                </a:solidFill>
                <a:latin typeface="HY헤드라인M"/>
                <a:cs typeface="HY헤드라인M"/>
              </a:rPr>
              <a:t>화재</a:t>
            </a:r>
            <a:r>
              <a:rPr sz="1600" spc="-28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130" dirty="0">
                <a:solidFill>
                  <a:srgbClr val="FF0000"/>
                </a:solidFill>
                <a:latin typeface="HY헤드라인M"/>
                <a:cs typeface="HY헤드라인M"/>
              </a:rPr>
              <a:t>비상대피</a:t>
            </a:r>
            <a:r>
              <a:rPr sz="1600" spc="-28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95" dirty="0">
                <a:solidFill>
                  <a:srgbClr val="FF0000"/>
                </a:solidFill>
                <a:latin typeface="HY헤드라인M"/>
                <a:cs typeface="HY헤드라인M"/>
              </a:rPr>
              <a:t>방송</a:t>
            </a:r>
            <a:r>
              <a:rPr sz="1600" spc="-28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95" dirty="0">
                <a:solidFill>
                  <a:srgbClr val="FF0000"/>
                </a:solidFill>
                <a:latin typeface="HY헤드라인M"/>
                <a:cs typeface="HY헤드라인M"/>
              </a:rPr>
              <a:t>제때</a:t>
            </a:r>
            <a:r>
              <a:rPr sz="1600" spc="-28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HY헤드라인M"/>
                <a:cs typeface="HY헤드라인M"/>
              </a:rPr>
              <a:t>안</a:t>
            </a:r>
            <a:r>
              <a:rPr sz="1600" spc="-28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75" dirty="0">
                <a:solidFill>
                  <a:srgbClr val="FF0000"/>
                </a:solidFill>
                <a:latin typeface="HY헤드라인M"/>
                <a:cs typeface="HY헤드라인M"/>
              </a:rPr>
              <a:t>나와, </a:t>
            </a:r>
            <a:r>
              <a:rPr sz="1600" dirty="0">
                <a:solidFill>
                  <a:srgbClr val="FF0000"/>
                </a:solidFill>
                <a:latin typeface="HY헤드라인M"/>
                <a:cs typeface="HY헤드라인M"/>
              </a:rPr>
              <a:t>대형참사</a:t>
            </a:r>
            <a:r>
              <a:rPr sz="1600" spc="-3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FF0000"/>
                </a:solidFill>
                <a:latin typeface="HY헤드라인M"/>
                <a:cs typeface="HY헤드라인M"/>
              </a:rPr>
              <a:t>이어질</a:t>
            </a:r>
            <a:r>
              <a:rPr sz="1600" spc="-3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dirty="0">
                <a:solidFill>
                  <a:srgbClr val="FF0000"/>
                </a:solidFill>
                <a:latin typeface="HY헤드라인M"/>
                <a:cs typeface="HY헤드라인M"/>
              </a:rPr>
              <a:t>수도</a:t>
            </a:r>
            <a:r>
              <a:rPr sz="1600" spc="-4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HY헤드라인M"/>
                <a:cs typeface="HY헤드라인M"/>
              </a:rPr>
              <a:t>&gt;</a:t>
            </a:r>
            <a:endParaRPr sz="1600">
              <a:latin typeface="HY헤드라인M"/>
              <a:cs typeface="HY헤드라인M"/>
            </a:endParaRPr>
          </a:p>
          <a:p>
            <a:pPr marL="922655">
              <a:lnSpc>
                <a:spcPct val="100000"/>
              </a:lnSpc>
              <a:spcBef>
                <a:spcPts val="819"/>
              </a:spcBef>
            </a:pPr>
            <a:r>
              <a:rPr sz="1200" dirty="0">
                <a:latin typeface="HY헤드라인M"/>
                <a:cs typeface="HY헤드라인M"/>
              </a:rPr>
              <a:t>(서울신문,</a:t>
            </a:r>
            <a:r>
              <a:rPr sz="1200" spc="-20" dirty="0">
                <a:latin typeface="HY헤드라인M"/>
                <a:cs typeface="HY헤드라인M"/>
              </a:rPr>
              <a:t> </a:t>
            </a:r>
            <a:r>
              <a:rPr sz="1200" spc="-10" dirty="0">
                <a:latin typeface="맑은 고딕"/>
                <a:cs typeface="맑은 고딕"/>
              </a:rPr>
              <a:t>’</a:t>
            </a:r>
            <a:r>
              <a:rPr sz="1200" spc="-10" dirty="0">
                <a:latin typeface="HY헤드라인M"/>
                <a:cs typeface="HY헤드라인M"/>
              </a:rPr>
              <a:t>20.10.9.)</a:t>
            </a:r>
            <a:endParaRPr sz="1200">
              <a:latin typeface="HY헤드라인M"/>
              <a:cs typeface="HY헤드라인M"/>
            </a:endParaRPr>
          </a:p>
          <a:p>
            <a:pPr marL="137795" marR="313055" indent="8890">
              <a:lnSpc>
                <a:spcPct val="155700"/>
              </a:lnSpc>
              <a:spcBef>
                <a:spcPts val="125"/>
              </a:spcBef>
            </a:pPr>
            <a:r>
              <a:rPr sz="1400" spc="-75" dirty="0">
                <a:latin typeface="HY헤드라인M"/>
                <a:cs typeface="HY헤드라인M"/>
              </a:rPr>
              <a:t>주상복합</a:t>
            </a:r>
            <a:r>
              <a:rPr sz="1400" spc="-225" dirty="0">
                <a:latin typeface="HY헤드라인M"/>
                <a:cs typeface="HY헤드라인M"/>
              </a:rPr>
              <a:t> </a:t>
            </a:r>
            <a:r>
              <a:rPr sz="1400" spc="-80" dirty="0">
                <a:latin typeface="HY헤드라인M"/>
                <a:cs typeface="HY헤드라인M"/>
              </a:rPr>
              <a:t>아파트,</a:t>
            </a:r>
            <a:r>
              <a:rPr sz="1400" spc="-229" dirty="0">
                <a:latin typeface="HY헤드라인M"/>
                <a:cs typeface="HY헤드라인M"/>
              </a:rPr>
              <a:t> </a:t>
            </a:r>
            <a:r>
              <a:rPr sz="1400" spc="-55" dirty="0">
                <a:solidFill>
                  <a:srgbClr val="0000FF"/>
                </a:solidFill>
                <a:latin typeface="HY헤드라인M"/>
                <a:cs typeface="HY헤드라인M"/>
              </a:rPr>
              <a:t>화재</a:t>
            </a:r>
            <a:r>
              <a:rPr sz="1400" spc="-204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400" spc="-50" dirty="0">
                <a:solidFill>
                  <a:srgbClr val="0000FF"/>
                </a:solidFill>
                <a:latin typeface="HY헤드라인M"/>
                <a:cs typeface="HY헤드라인M"/>
              </a:rPr>
              <a:t>발생</a:t>
            </a:r>
            <a:r>
              <a:rPr sz="1400" spc="-204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400" spc="-50" dirty="0">
                <a:solidFill>
                  <a:srgbClr val="0000FF"/>
                </a:solidFill>
                <a:latin typeface="HY헤드라인M"/>
                <a:cs typeface="HY헤드라인M"/>
              </a:rPr>
              <a:t>직후</a:t>
            </a:r>
            <a:r>
              <a:rPr sz="1400" spc="-22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400" spc="-60" dirty="0">
                <a:solidFill>
                  <a:srgbClr val="0000FF"/>
                </a:solidFill>
                <a:latin typeface="HY헤드라인M"/>
                <a:cs typeface="HY헤드라인M"/>
              </a:rPr>
              <a:t>안내 </a:t>
            </a:r>
            <a:r>
              <a:rPr sz="1400" spc="-50" dirty="0">
                <a:solidFill>
                  <a:srgbClr val="0000FF"/>
                </a:solidFill>
                <a:latin typeface="HY헤드라인M"/>
                <a:cs typeface="HY헤드라인M"/>
              </a:rPr>
              <a:t>방송</a:t>
            </a:r>
            <a:r>
              <a:rPr sz="1400" spc="-21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0000FF"/>
                </a:solidFill>
                <a:latin typeface="HY헤드라인M"/>
                <a:cs typeface="HY헤드라인M"/>
              </a:rPr>
              <a:t>및</a:t>
            </a:r>
            <a:r>
              <a:rPr sz="1400" spc="-19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400" spc="-75" dirty="0">
                <a:solidFill>
                  <a:srgbClr val="0000FF"/>
                </a:solidFill>
                <a:latin typeface="HY헤드라인M"/>
                <a:cs typeface="HY헤드라인M"/>
              </a:rPr>
              <a:t>비상벨</a:t>
            </a:r>
            <a:r>
              <a:rPr sz="1400" spc="-220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400" spc="-25" dirty="0">
                <a:solidFill>
                  <a:srgbClr val="0000FF"/>
                </a:solidFill>
                <a:latin typeface="HY헤드라인M"/>
                <a:cs typeface="HY헤드라인M"/>
              </a:rPr>
              <a:t>미작동</a:t>
            </a:r>
            <a:endParaRPr sz="1400">
              <a:latin typeface="HY헤드라인M"/>
              <a:cs typeface="HY헤드라인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70976" y="3429000"/>
            <a:ext cx="3199130" cy="1800225"/>
          </a:xfrm>
          <a:prstGeom prst="rect">
            <a:avLst/>
          </a:prstGeom>
          <a:solidFill>
            <a:srgbClr val="FFE0E0"/>
          </a:solidFill>
          <a:ln w="12192">
            <a:solidFill>
              <a:srgbClr val="41709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879475" marR="128905" indent="-725805">
              <a:lnSpc>
                <a:spcPct val="146400"/>
              </a:lnSpc>
              <a:spcBef>
                <a:spcPts val="280"/>
              </a:spcBef>
            </a:pPr>
            <a:r>
              <a:rPr sz="1600" spc="-10" dirty="0">
                <a:solidFill>
                  <a:srgbClr val="FF0000"/>
                </a:solidFill>
                <a:latin typeface="HY헤드라인M"/>
                <a:cs typeface="HY헤드라인M"/>
              </a:rPr>
              <a:t>&lt;</a:t>
            </a:r>
            <a:r>
              <a:rPr sz="1600" spc="-28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90" dirty="0">
                <a:solidFill>
                  <a:srgbClr val="FF0000"/>
                </a:solidFill>
                <a:latin typeface="HY헤드라인M"/>
                <a:cs typeface="HY헤드라인M"/>
              </a:rPr>
              <a:t>3명</a:t>
            </a:r>
            <a:r>
              <a:rPr sz="1600" spc="-28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95" dirty="0">
                <a:solidFill>
                  <a:srgbClr val="FF0000"/>
                </a:solidFill>
                <a:latin typeface="HY헤드라인M"/>
                <a:cs typeface="HY헤드라인M"/>
              </a:rPr>
              <a:t>숨진</a:t>
            </a:r>
            <a:r>
              <a:rPr sz="1600" spc="-28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95" dirty="0">
                <a:solidFill>
                  <a:srgbClr val="FF0000"/>
                </a:solidFill>
                <a:latin typeface="HY헤드라인M"/>
                <a:cs typeface="HY헤드라인M"/>
              </a:rPr>
              <a:t>부산</a:t>
            </a:r>
            <a:r>
              <a:rPr sz="1600" spc="-28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130" dirty="0">
                <a:solidFill>
                  <a:srgbClr val="FF0000"/>
                </a:solidFill>
                <a:latin typeface="HY헤드라인M"/>
                <a:cs typeface="HY헤드라인M"/>
              </a:rPr>
              <a:t>지하차도</a:t>
            </a:r>
            <a:r>
              <a:rPr sz="1600" spc="-285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95" dirty="0">
                <a:solidFill>
                  <a:srgbClr val="FF0000"/>
                </a:solidFill>
                <a:latin typeface="HY헤드라인M"/>
                <a:cs typeface="HY헤드라인M"/>
              </a:rPr>
              <a:t>침수</a:t>
            </a:r>
            <a:r>
              <a:rPr sz="1600" spc="-28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75" dirty="0">
                <a:solidFill>
                  <a:srgbClr val="FF0000"/>
                </a:solidFill>
                <a:latin typeface="HY헤드라인M"/>
                <a:cs typeface="HY헤드라인M"/>
              </a:rPr>
              <a:t>사고, </a:t>
            </a:r>
            <a:r>
              <a:rPr sz="1600" spc="-95" dirty="0">
                <a:solidFill>
                  <a:srgbClr val="FF0000"/>
                </a:solidFill>
                <a:latin typeface="HY헤드라인M"/>
                <a:cs typeface="HY헤드라인M"/>
              </a:rPr>
              <a:t>고장</a:t>
            </a:r>
            <a:r>
              <a:rPr sz="1600" spc="-28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120" dirty="0">
                <a:solidFill>
                  <a:srgbClr val="FF0000"/>
                </a:solidFill>
                <a:latin typeface="HY헤드라인M"/>
                <a:cs typeface="HY헤드라인M"/>
              </a:rPr>
              <a:t>알고도</a:t>
            </a:r>
            <a:r>
              <a:rPr sz="1600" spc="-28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600" spc="-95" dirty="0">
                <a:solidFill>
                  <a:srgbClr val="FF0000"/>
                </a:solidFill>
                <a:latin typeface="HY헤드라인M"/>
                <a:cs typeface="HY헤드라인M"/>
              </a:rPr>
              <a:t>방치</a:t>
            </a:r>
            <a:r>
              <a:rPr sz="1600" spc="-280" dirty="0">
                <a:solidFill>
                  <a:srgbClr val="FF0000"/>
                </a:solidFill>
                <a:latin typeface="HY헤드라인M"/>
                <a:cs typeface="HY헤드라인M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HY헤드라인M"/>
                <a:cs typeface="HY헤드라인M"/>
              </a:rPr>
              <a:t>&gt; </a:t>
            </a:r>
            <a:r>
              <a:rPr sz="1200" dirty="0">
                <a:latin typeface="HY헤드라인M"/>
                <a:cs typeface="HY헤드라인M"/>
              </a:rPr>
              <a:t>(한국일보,</a:t>
            </a:r>
            <a:r>
              <a:rPr sz="1200" spc="15" dirty="0">
                <a:latin typeface="HY헤드라인M"/>
                <a:cs typeface="HY헤드라인M"/>
              </a:rPr>
              <a:t> </a:t>
            </a:r>
            <a:r>
              <a:rPr sz="1200" spc="-10" dirty="0">
                <a:latin typeface="맑은 고딕"/>
                <a:cs typeface="맑은 고딕"/>
              </a:rPr>
              <a:t>’</a:t>
            </a:r>
            <a:r>
              <a:rPr sz="1200" spc="-10" dirty="0">
                <a:latin typeface="HY헤드라인M"/>
                <a:cs typeface="HY헤드라인M"/>
              </a:rPr>
              <a:t>21.4.15.)</a:t>
            </a:r>
            <a:endParaRPr sz="1200">
              <a:latin typeface="HY헤드라인M"/>
              <a:cs typeface="HY헤드라인M"/>
            </a:endParaRPr>
          </a:p>
          <a:p>
            <a:pPr marL="92075" marR="337185">
              <a:lnSpc>
                <a:spcPts val="2520"/>
              </a:lnSpc>
              <a:spcBef>
                <a:spcPts val="185"/>
              </a:spcBef>
            </a:pPr>
            <a:r>
              <a:rPr sz="1400" dirty="0">
                <a:solidFill>
                  <a:srgbClr val="0000FF"/>
                </a:solidFill>
                <a:latin typeface="HY헤드라인M"/>
                <a:cs typeface="HY헤드라인M"/>
              </a:rPr>
              <a:t>출입통제시스템</a:t>
            </a:r>
            <a:r>
              <a:rPr sz="1400" spc="-35" dirty="0">
                <a:solidFill>
                  <a:srgbClr val="0000FF"/>
                </a:solidFill>
                <a:latin typeface="HY헤드라인M"/>
                <a:cs typeface="HY헤드라인M"/>
              </a:rPr>
              <a:t> </a:t>
            </a:r>
            <a:r>
              <a:rPr sz="1400" dirty="0">
                <a:solidFill>
                  <a:srgbClr val="0000FF"/>
                </a:solidFill>
                <a:latin typeface="HY헤드라인M"/>
                <a:cs typeface="HY헤드라인M"/>
              </a:rPr>
              <a:t>고장사실</a:t>
            </a:r>
            <a:r>
              <a:rPr sz="1400" spc="-25" dirty="0">
                <a:solidFill>
                  <a:srgbClr val="0000FF"/>
                </a:solidFill>
                <a:latin typeface="HY헤드라인M"/>
                <a:cs typeface="HY헤드라인M"/>
              </a:rPr>
              <a:t> 알고도 </a:t>
            </a:r>
            <a:r>
              <a:rPr sz="1400" dirty="0">
                <a:solidFill>
                  <a:srgbClr val="0000FF"/>
                </a:solidFill>
                <a:latin typeface="HY헤드라인M"/>
                <a:cs typeface="HY헤드라인M"/>
              </a:rPr>
              <a:t>방치</a:t>
            </a:r>
            <a:r>
              <a:rPr sz="1400" dirty="0">
                <a:latin typeface="HY헤드라인M"/>
                <a:cs typeface="HY헤드라인M"/>
              </a:rPr>
              <a:t>,</a:t>
            </a:r>
            <a:r>
              <a:rPr sz="1400" spc="-15" dirty="0">
                <a:latin typeface="HY헤드라인M"/>
                <a:cs typeface="HY헤드라인M"/>
              </a:rPr>
              <a:t> </a:t>
            </a:r>
            <a:r>
              <a:rPr sz="1400" dirty="0">
                <a:latin typeface="HY헤드라인M"/>
                <a:cs typeface="HY헤드라인M"/>
              </a:rPr>
              <a:t>지하차도에</a:t>
            </a:r>
            <a:r>
              <a:rPr sz="1400" spc="-25" dirty="0">
                <a:latin typeface="HY헤드라인M"/>
                <a:cs typeface="HY헤드라인M"/>
              </a:rPr>
              <a:t> </a:t>
            </a:r>
            <a:r>
              <a:rPr sz="1400" dirty="0">
                <a:latin typeface="HY헤드라인M"/>
                <a:cs typeface="HY헤드라인M"/>
              </a:rPr>
              <a:t>진입한</a:t>
            </a:r>
            <a:r>
              <a:rPr sz="1400" spc="-25" dirty="0">
                <a:latin typeface="HY헤드라인M"/>
                <a:cs typeface="HY헤드라인M"/>
              </a:rPr>
              <a:t> </a:t>
            </a:r>
            <a:r>
              <a:rPr sz="1400" dirty="0">
                <a:latin typeface="HY헤드라인M"/>
                <a:cs typeface="HY헤드라인M"/>
              </a:rPr>
              <a:t>시민</a:t>
            </a:r>
            <a:r>
              <a:rPr sz="1400" spc="-10" dirty="0">
                <a:latin typeface="HY헤드라인M"/>
                <a:cs typeface="HY헤드라인M"/>
              </a:rPr>
              <a:t> </a:t>
            </a:r>
            <a:r>
              <a:rPr sz="1400" spc="-25" dirty="0">
                <a:latin typeface="HY헤드라인M"/>
                <a:cs typeface="HY헤드라인M"/>
              </a:rPr>
              <a:t>사망</a:t>
            </a:r>
            <a:endParaRPr sz="1400">
              <a:latin typeface="HY헤드라인M"/>
              <a:cs typeface="HY헤드라인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204" y="1082039"/>
            <a:ext cx="1477010" cy="422148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2400">
              <a:latin typeface="Times New Roman"/>
              <a:cs typeface="Times New Roman"/>
            </a:endParaRPr>
          </a:p>
          <a:p>
            <a:pPr marL="120650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HY헤드라인M"/>
                <a:cs typeface="HY헤드라인M"/>
              </a:rPr>
              <a:t>사고사례</a:t>
            </a:r>
            <a:endParaRPr sz="2400">
              <a:latin typeface="HY헤드라인M"/>
              <a:cs typeface="HY헤드라인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5823" y="5385815"/>
            <a:ext cx="1469390" cy="93916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94640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2320"/>
              </a:spcBef>
              <a:tabLst>
                <a:tab pos="882650" algn="l"/>
              </a:tabLst>
            </a:pPr>
            <a:r>
              <a:rPr sz="2400" b="1" spc="-50" dirty="0">
                <a:latin typeface="HY헤드라인M"/>
                <a:cs typeface="HY헤드라인M"/>
              </a:rPr>
              <a:t>목</a:t>
            </a:r>
            <a:r>
              <a:rPr sz="2400" b="1" dirty="0">
                <a:latin typeface="HY헤드라인M"/>
                <a:cs typeface="HY헤드라인M"/>
              </a:rPr>
              <a:t>	</a:t>
            </a:r>
            <a:r>
              <a:rPr sz="2400" b="1" spc="-50" dirty="0">
                <a:latin typeface="HY헤드라인M"/>
                <a:cs typeface="HY헤드라인M"/>
              </a:rPr>
              <a:t>적</a:t>
            </a:r>
            <a:endParaRPr sz="2400">
              <a:latin typeface="HY헤드라인M"/>
              <a:cs typeface="HY헤드라인M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936480" y="6481571"/>
            <a:ext cx="2255520" cy="376555"/>
            <a:chOff x="9936480" y="6481571"/>
            <a:chExt cx="2255520" cy="376555"/>
          </a:xfrm>
        </p:grpSpPr>
        <p:sp>
          <p:nvSpPr>
            <p:cNvPr id="20" name="object 20"/>
            <p:cNvSpPr/>
            <p:nvPr/>
          </p:nvSpPr>
          <p:spPr>
            <a:xfrm>
              <a:off x="9936480" y="6481571"/>
              <a:ext cx="2255520" cy="376555"/>
            </a:xfrm>
            <a:custGeom>
              <a:avLst/>
              <a:gdLst/>
              <a:ahLst/>
              <a:cxnLst/>
              <a:rect l="l" t="t" r="r" b="b"/>
              <a:pathLst>
                <a:path w="2255520" h="376554">
                  <a:moveTo>
                    <a:pt x="2255520" y="0"/>
                  </a:moveTo>
                  <a:lnTo>
                    <a:pt x="0" y="0"/>
                  </a:lnTo>
                  <a:lnTo>
                    <a:pt x="0" y="376427"/>
                  </a:lnTo>
                  <a:lnTo>
                    <a:pt x="2255520" y="376427"/>
                  </a:lnTo>
                  <a:lnTo>
                    <a:pt x="22555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94264" y="6533387"/>
              <a:ext cx="1577340" cy="248411"/>
            </a:xfrm>
            <a:prstGeom prst="rect">
              <a:avLst/>
            </a:prstGeom>
          </p:spPr>
        </p:pic>
      </p:grpSp>
      <p:sp>
        <p:nvSpPr>
          <p:cNvPr id="22" name="Freeform 8">
            <a:extLst>
              <a:ext uri="{FF2B5EF4-FFF2-40B4-BE49-F238E27FC236}">
                <a16:creationId xmlns:a16="http://schemas.microsoft.com/office/drawing/2014/main" id="{911CCEFA-EA51-A7A2-F4AD-677C61B0FDEC}"/>
              </a:ext>
            </a:extLst>
          </p:cNvPr>
          <p:cNvSpPr/>
          <p:nvPr/>
        </p:nvSpPr>
        <p:spPr>
          <a:xfrm>
            <a:off x="10602453" y="101986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8691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5"/>
              </a:spcBef>
            </a:pPr>
            <a:r>
              <a:rPr dirty="0"/>
              <a:t>정보통신공사업법</a:t>
            </a:r>
            <a:r>
              <a:rPr spc="-45" dirty="0"/>
              <a:t> </a:t>
            </a:r>
            <a:r>
              <a:rPr dirty="0"/>
              <a:t>주요</a:t>
            </a:r>
            <a:r>
              <a:rPr spc="-15" dirty="0"/>
              <a:t> </a:t>
            </a:r>
            <a:r>
              <a:rPr spc="-20" dirty="0"/>
              <a:t>개정내용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14BCF27F-127A-2824-E7D5-46AC25403B32}"/>
              </a:ext>
            </a:extLst>
          </p:cNvPr>
          <p:cNvSpPr/>
          <p:nvPr/>
        </p:nvSpPr>
        <p:spPr>
          <a:xfrm>
            <a:off x="10632540" y="177813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95230" cy="909955"/>
            <a:chOff x="0" y="0"/>
            <a:chExt cx="10095230" cy="909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711" y="291084"/>
              <a:ext cx="182118" cy="3375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755" y="275831"/>
              <a:ext cx="6544818" cy="448830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5279" y="1082039"/>
          <a:ext cx="11530329" cy="5215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495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「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정보통신공사업법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」</a:t>
                      </a:r>
                      <a:endParaRPr sz="2400" dirty="0">
                        <a:latin typeface="HY헤드라인M"/>
                        <a:cs typeface="HY헤드라인M"/>
                      </a:endParaRPr>
                    </a:p>
                  </a:txBody>
                  <a:tcPr marL="0" marR="0" marT="92710" marB="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15951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「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시행령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」</a:t>
                      </a:r>
                      <a:endParaRPr sz="2400">
                        <a:latin typeface="HY헤드라인M"/>
                        <a:cs typeface="HY헤드라인M"/>
                      </a:endParaRPr>
                    </a:p>
                  </a:txBody>
                  <a:tcPr marL="0" marR="0" marT="92710" marB="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07061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「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시행규칙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HY헤드라인M"/>
                          <a:cs typeface="HY헤드라인M"/>
                        </a:rPr>
                        <a:t>」</a:t>
                      </a:r>
                      <a:endParaRPr sz="2400">
                        <a:latin typeface="HY헤드라인M"/>
                        <a:cs typeface="HY헤드라인M"/>
                      </a:endParaRPr>
                    </a:p>
                  </a:txBody>
                  <a:tcPr marL="0" marR="0" marT="92710" marB="0"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41709C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41709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41709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2960">
                <a:tc>
                  <a:txBody>
                    <a:bodyPr/>
                    <a:lstStyle/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925"/>
                        </a:spcBef>
                        <a:buFont typeface="Wingdings"/>
                        <a:buChar char=""/>
                        <a:tabLst>
                          <a:tab pos="376555" algn="l"/>
                        </a:tabLst>
                      </a:pP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정보통신설비의</a:t>
                      </a:r>
                      <a:r>
                        <a:rPr sz="1600" spc="-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유지보수·관리기준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  <a:p>
                      <a:pPr marL="37719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400" spc="-10" dirty="0">
                          <a:latin typeface="HY헤드라인M"/>
                          <a:cs typeface="HY헤드라인M"/>
                        </a:rPr>
                        <a:t>(제37조의2)</a:t>
                      </a:r>
                      <a:endParaRPr sz="1400">
                        <a:latin typeface="HY헤드라인M"/>
                        <a:cs typeface="HY헤드라인M"/>
                      </a:endParaRPr>
                    </a:p>
                    <a:p>
                      <a:pPr marL="427990" lvl="1" indent="-160655">
                        <a:lnSpc>
                          <a:spcPct val="100000"/>
                        </a:lnSpc>
                        <a:spcBef>
                          <a:spcPts val="840"/>
                        </a:spcBef>
                        <a:buChar char="-"/>
                        <a:tabLst>
                          <a:tab pos="427990" algn="l"/>
                        </a:tabLst>
                      </a:pPr>
                      <a:r>
                        <a:rPr sz="1400" dirty="0">
                          <a:latin typeface="HY헤드라인M"/>
                          <a:cs typeface="HY헤드라인M"/>
                        </a:rPr>
                        <a:t>유지보수·관리기준</a:t>
                      </a:r>
                      <a:r>
                        <a:rPr sz="1400" spc="-5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마련</a:t>
                      </a:r>
                      <a:r>
                        <a:rPr sz="14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근거</a:t>
                      </a:r>
                      <a:r>
                        <a:rPr sz="14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명시</a:t>
                      </a:r>
                      <a:endParaRPr sz="1400">
                        <a:latin typeface="HY헤드라인M"/>
                        <a:cs typeface="HY헤드라인M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905"/>
                        </a:spcBef>
                        <a:buFont typeface="Wingdings"/>
                        <a:buChar char=""/>
                        <a:tabLst>
                          <a:tab pos="376555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정보통신설비의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유지보수등에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대한</a:t>
                      </a:r>
                      <a:endParaRPr sz="1600">
                        <a:latin typeface="HY헤드라인M"/>
                        <a:cs typeface="HY헤드라인M"/>
                      </a:endParaRPr>
                    </a:p>
                    <a:p>
                      <a:pPr marL="37719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점검</a:t>
                      </a:r>
                      <a:r>
                        <a:rPr sz="16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및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확인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등</a:t>
                      </a:r>
                      <a:r>
                        <a:rPr sz="16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10" dirty="0">
                          <a:latin typeface="HY헤드라인M"/>
                          <a:cs typeface="HY헤드라인M"/>
                        </a:rPr>
                        <a:t>(제37조의3)</a:t>
                      </a:r>
                      <a:endParaRPr sz="1400">
                        <a:latin typeface="HY헤드라인M"/>
                        <a:cs typeface="HY헤드라인M"/>
                      </a:endParaRPr>
                    </a:p>
                    <a:p>
                      <a:pPr marL="427990" lvl="1" indent="-160655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-"/>
                        <a:tabLst>
                          <a:tab pos="427990" algn="l"/>
                        </a:tabLst>
                      </a:pPr>
                      <a:r>
                        <a:rPr sz="1400" spc="-55" dirty="0">
                          <a:latin typeface="HY헤드라인M"/>
                          <a:cs typeface="HY헤드라인M"/>
                        </a:rPr>
                        <a:t>관리주체의</a:t>
                      </a:r>
                      <a:r>
                        <a:rPr sz="1400" spc="-114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60" dirty="0">
                          <a:latin typeface="HY헤드라인M"/>
                          <a:cs typeface="HY헤드라인M"/>
                        </a:rPr>
                        <a:t>유지보수·관리기준</a:t>
                      </a:r>
                      <a:r>
                        <a:rPr sz="1400" spc="-1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30" dirty="0">
                          <a:latin typeface="HY헤드라인M"/>
                          <a:cs typeface="HY헤드라인M"/>
                        </a:rPr>
                        <a:t>준수</a:t>
                      </a:r>
                      <a:r>
                        <a:rPr sz="1400" spc="-10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의무</a:t>
                      </a:r>
                      <a:endParaRPr sz="1400">
                        <a:latin typeface="HY헤드라인M"/>
                        <a:cs typeface="HY헤드라인M"/>
                      </a:endParaRPr>
                    </a:p>
                    <a:p>
                      <a:pPr marL="375920" marR="132715" indent="-285750">
                        <a:lnSpc>
                          <a:spcPts val="2880"/>
                        </a:lnSpc>
                        <a:spcBef>
                          <a:spcPts val="200"/>
                        </a:spcBef>
                        <a:buFont typeface="Wingdings"/>
                        <a:buChar char=""/>
                        <a:tabLst>
                          <a:tab pos="377190" algn="l"/>
                        </a:tabLst>
                      </a:pPr>
                      <a:r>
                        <a:rPr sz="1600" spc="-145" dirty="0">
                          <a:latin typeface="HY헤드라인M"/>
                          <a:cs typeface="HY헤드라인M"/>
                        </a:rPr>
                        <a:t>유지보수등의</a:t>
                      </a:r>
                      <a:r>
                        <a:rPr sz="1600" spc="-28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95" dirty="0">
                          <a:latin typeface="HY헤드라인M"/>
                          <a:cs typeface="HY헤드라인M"/>
                        </a:rPr>
                        <a:t>위탁</a:t>
                      </a:r>
                      <a:r>
                        <a:rPr sz="1600" spc="-2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및</a:t>
                      </a:r>
                      <a:r>
                        <a:rPr sz="1600" spc="-27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45" dirty="0">
                          <a:latin typeface="HY헤드라인M"/>
                          <a:cs typeface="HY헤드라인M"/>
                        </a:rPr>
                        <a:t>유지보수·관리자 	</a:t>
                      </a:r>
                      <a:r>
                        <a:rPr sz="1600" spc="-95" dirty="0">
                          <a:latin typeface="HY헤드라인M"/>
                          <a:cs typeface="HY헤드라인M"/>
                        </a:rPr>
                        <a:t>선임</a:t>
                      </a:r>
                      <a:r>
                        <a:rPr sz="1600" spc="-28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등</a:t>
                      </a:r>
                      <a:r>
                        <a:rPr sz="1600" spc="-28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10" dirty="0">
                          <a:latin typeface="HY헤드라인M"/>
                          <a:cs typeface="HY헤드라인M"/>
                        </a:rPr>
                        <a:t>(제37조의4)</a:t>
                      </a:r>
                      <a:endParaRPr sz="1400">
                        <a:latin typeface="HY헤드라인M"/>
                        <a:cs typeface="HY헤드라인M"/>
                      </a:endParaRPr>
                    </a:p>
                    <a:p>
                      <a:pPr marL="427990" lvl="1" indent="-160655">
                        <a:lnSpc>
                          <a:spcPct val="100000"/>
                        </a:lnSpc>
                        <a:spcBef>
                          <a:spcPts val="640"/>
                        </a:spcBef>
                        <a:buChar char="-"/>
                        <a:tabLst>
                          <a:tab pos="427990" algn="l"/>
                        </a:tabLst>
                      </a:pPr>
                      <a:r>
                        <a:rPr sz="1400" dirty="0">
                          <a:latin typeface="HY헤드라인M"/>
                          <a:cs typeface="HY헤드라인M"/>
                        </a:rPr>
                        <a:t>유지보수·관리자</a:t>
                      </a:r>
                      <a:r>
                        <a:rPr sz="1400" spc="-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선임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근거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등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 규정</a:t>
                      </a:r>
                      <a:endParaRPr sz="1400">
                        <a:latin typeface="HY헤드라인M"/>
                        <a:cs typeface="HY헤드라인M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1445"/>
                        </a:spcBef>
                        <a:buFont typeface="Wingdings"/>
                        <a:buChar char=""/>
                        <a:tabLst>
                          <a:tab pos="376555" algn="l"/>
                        </a:tabLst>
                      </a:pPr>
                      <a:r>
                        <a:rPr sz="1600" spc="-90" dirty="0">
                          <a:latin typeface="HY헤드라인M"/>
                          <a:cs typeface="HY헤드라인M"/>
                        </a:rPr>
                        <a:t>과태료</a:t>
                      </a:r>
                      <a:r>
                        <a:rPr sz="1600" spc="-18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90" dirty="0">
                          <a:latin typeface="HY헤드라인M"/>
                          <a:cs typeface="HY헤드라인M"/>
                        </a:rPr>
                        <a:t>(제78조</a:t>
                      </a:r>
                      <a:r>
                        <a:rPr sz="1400" spc="-204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75" dirty="0">
                          <a:latin typeface="HY헤드라인M"/>
                          <a:cs typeface="HY헤드라인M"/>
                        </a:rPr>
                        <a:t>제1항</a:t>
                      </a:r>
                      <a:r>
                        <a:rPr sz="1400" spc="-2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80" dirty="0">
                          <a:latin typeface="HY헤드라인M"/>
                          <a:cs typeface="HY헤드라인M"/>
                        </a:rPr>
                        <a:t>제6의2호</a:t>
                      </a:r>
                      <a:r>
                        <a:rPr sz="1400" spc="-2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~</a:t>
                      </a:r>
                      <a:r>
                        <a:rPr sz="1400" spc="-18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10" dirty="0">
                          <a:latin typeface="HY헤드라인M"/>
                          <a:cs typeface="HY헤드라인M"/>
                        </a:rPr>
                        <a:t>제6의6호)</a:t>
                      </a:r>
                      <a:endParaRPr sz="1400">
                        <a:latin typeface="HY헤드라인M"/>
                        <a:cs typeface="HY헤드라인M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T w="12700">
                      <a:solidFill>
                        <a:srgbClr val="41709C"/>
                      </a:solidFill>
                      <a:prstDash val="solid"/>
                    </a:lnT>
                    <a:lnB w="12700">
                      <a:solidFill>
                        <a:srgbClr val="41709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394335" indent="-285750">
                        <a:lnSpc>
                          <a:spcPct val="100000"/>
                        </a:lnSpc>
                        <a:spcBef>
                          <a:spcPts val="925"/>
                        </a:spcBef>
                        <a:buFont typeface="Wingdings"/>
                        <a:buChar char=""/>
                        <a:tabLst>
                          <a:tab pos="394335" algn="l"/>
                        </a:tabLst>
                      </a:pPr>
                      <a:r>
                        <a:rPr sz="1600" spc="-150" dirty="0">
                          <a:latin typeface="HY헤드라인M"/>
                          <a:cs typeface="HY헤드라인M"/>
                        </a:rPr>
                        <a:t>정보통신설비의</a:t>
                      </a:r>
                      <a:r>
                        <a:rPr sz="1600" spc="-2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50" dirty="0">
                          <a:latin typeface="HY헤드라인M"/>
                          <a:cs typeface="HY헤드라인M"/>
                        </a:rPr>
                        <a:t>유지보수·관리</a:t>
                      </a:r>
                      <a:r>
                        <a:rPr sz="1600" spc="-254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95" dirty="0">
                          <a:latin typeface="HY헤드라인M"/>
                          <a:cs typeface="HY헤드라인M"/>
                        </a:rPr>
                        <a:t>대상</a:t>
                      </a:r>
                      <a:r>
                        <a:rPr sz="1600" spc="-2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등</a:t>
                      </a:r>
                      <a:endParaRPr sz="1600" dirty="0">
                        <a:latin typeface="HY헤드라인M"/>
                        <a:cs typeface="HY헤드라인M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400" spc="-10" dirty="0">
                          <a:latin typeface="HY헤드라인M"/>
                          <a:cs typeface="HY헤드라인M"/>
                        </a:rPr>
                        <a:t>(제37조의2)</a:t>
                      </a:r>
                      <a:endParaRPr sz="1400" dirty="0">
                        <a:latin typeface="HY헤드라인M"/>
                        <a:cs typeface="HY헤드라인M"/>
                      </a:endParaRPr>
                    </a:p>
                    <a:p>
                      <a:pPr marL="445770" lvl="1" indent="-160655">
                        <a:lnSpc>
                          <a:spcPct val="100000"/>
                        </a:lnSpc>
                        <a:spcBef>
                          <a:spcPts val="840"/>
                        </a:spcBef>
                        <a:buChar char="-"/>
                        <a:tabLst>
                          <a:tab pos="445770" algn="l"/>
                        </a:tabLst>
                      </a:pPr>
                      <a:r>
                        <a:rPr sz="1400" dirty="0">
                          <a:latin typeface="HY헤드라인M"/>
                          <a:cs typeface="HY헤드라인M"/>
                        </a:rPr>
                        <a:t>유지보수·관리</a:t>
                      </a:r>
                      <a:r>
                        <a:rPr sz="14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대상</a:t>
                      </a:r>
                      <a:r>
                        <a:rPr sz="1400" spc="-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건축물</a:t>
                      </a:r>
                      <a:r>
                        <a:rPr sz="14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등을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 규정</a:t>
                      </a:r>
                      <a:endParaRPr sz="1400" dirty="0">
                        <a:latin typeface="HY헤드라인M"/>
                        <a:cs typeface="HY헤드라인M"/>
                      </a:endParaRPr>
                    </a:p>
                    <a:p>
                      <a:pPr marL="394335" indent="-285750">
                        <a:lnSpc>
                          <a:spcPct val="100000"/>
                        </a:lnSpc>
                        <a:spcBef>
                          <a:spcPts val="905"/>
                        </a:spcBef>
                        <a:buFont typeface="Wingdings"/>
                        <a:buChar char=""/>
                        <a:tabLst>
                          <a:tab pos="394335" algn="l"/>
                        </a:tabLst>
                      </a:pP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정보통신설비의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유지보수·관리자의</a:t>
                      </a:r>
                      <a:endParaRPr sz="1600" dirty="0">
                        <a:latin typeface="HY헤드라인M"/>
                        <a:cs typeface="HY헤드라인M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자격기준</a:t>
                      </a:r>
                      <a:r>
                        <a:rPr sz="1600" spc="-6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10" dirty="0">
                          <a:latin typeface="HY헤드라인M"/>
                          <a:cs typeface="HY헤드라인M"/>
                        </a:rPr>
                        <a:t>(제37조의3)</a:t>
                      </a:r>
                      <a:endParaRPr sz="1400" dirty="0">
                        <a:latin typeface="HY헤드라인M"/>
                        <a:cs typeface="HY헤드라인M"/>
                      </a:endParaRPr>
                    </a:p>
                    <a:p>
                      <a:pPr marL="445770" marR="274955" lvl="1" indent="-160655">
                        <a:lnSpc>
                          <a:spcPct val="150000"/>
                        </a:lnSpc>
                        <a:spcBef>
                          <a:spcPts val="60"/>
                        </a:spcBef>
                        <a:buChar char="-"/>
                        <a:tabLst>
                          <a:tab pos="460375" algn="l"/>
                        </a:tabLst>
                      </a:pPr>
                      <a:r>
                        <a:rPr sz="1400" dirty="0">
                          <a:latin typeface="HY헤드라인M"/>
                          <a:cs typeface="HY헤드라인M"/>
                        </a:rPr>
                        <a:t>정보통신기술자로서</a:t>
                      </a:r>
                      <a:r>
                        <a:rPr sz="14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10" dirty="0">
                          <a:latin typeface="HY헤드라인M"/>
                          <a:cs typeface="HY헤드라인M"/>
                        </a:rPr>
                        <a:t>유지보수·관리자 	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인정교육을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이수한</a:t>
                      </a:r>
                      <a:r>
                        <a:rPr sz="1400" spc="-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50" dirty="0">
                          <a:latin typeface="HY헤드라인M"/>
                          <a:cs typeface="HY헤드라인M"/>
                        </a:rPr>
                        <a:t>자</a:t>
                      </a:r>
                      <a:endParaRPr sz="1400" dirty="0">
                        <a:latin typeface="HY헤드라인M"/>
                        <a:cs typeface="HY헤드라인M"/>
                      </a:endParaRPr>
                    </a:p>
                    <a:p>
                      <a:pPr marL="394335" indent="-285750">
                        <a:lnSpc>
                          <a:spcPct val="100000"/>
                        </a:lnSpc>
                        <a:spcBef>
                          <a:spcPts val="905"/>
                        </a:spcBef>
                        <a:buFont typeface="Wingdings"/>
                        <a:buChar char=""/>
                        <a:tabLst>
                          <a:tab pos="394335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과태료</a:t>
                      </a:r>
                      <a:r>
                        <a:rPr sz="16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0" dirty="0">
                          <a:latin typeface="HY헤드라인M"/>
                          <a:cs typeface="HY헤드라인M"/>
                        </a:rPr>
                        <a:t>세부내용</a:t>
                      </a:r>
                      <a:endParaRPr sz="1600" dirty="0">
                        <a:latin typeface="HY헤드라인M"/>
                        <a:cs typeface="HY헤드라인M"/>
                      </a:endParaRPr>
                    </a:p>
                    <a:p>
                      <a:pPr marL="44958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dirty="0">
                          <a:latin typeface="HY헤드라인M"/>
                          <a:cs typeface="HY헤드라인M"/>
                        </a:rPr>
                        <a:t>([별표10]</a:t>
                      </a:r>
                      <a:r>
                        <a:rPr sz="14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제8호</a:t>
                      </a:r>
                      <a:r>
                        <a:rPr sz="14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~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20" dirty="0">
                          <a:latin typeface="HY헤드라인M"/>
                          <a:cs typeface="HY헤드라인M"/>
                        </a:rPr>
                        <a:t>제14호)</a:t>
                      </a:r>
                      <a:endParaRPr sz="1400" dirty="0">
                        <a:latin typeface="HY헤드라인M"/>
                        <a:cs typeface="HY헤드라인M"/>
                      </a:endParaRPr>
                    </a:p>
                    <a:p>
                      <a:pPr marL="394335" indent="-285750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Wingdings"/>
                        <a:buChar char=""/>
                        <a:tabLst>
                          <a:tab pos="394335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기존</a:t>
                      </a:r>
                      <a:r>
                        <a:rPr sz="1600" spc="-3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건축물에</a:t>
                      </a:r>
                      <a:r>
                        <a:rPr sz="16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대한</a:t>
                      </a:r>
                      <a:r>
                        <a:rPr sz="16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특례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20" dirty="0">
                          <a:latin typeface="HY헤드라인M"/>
                          <a:cs typeface="HY헤드라인M"/>
                        </a:rPr>
                        <a:t>(부칙)</a:t>
                      </a:r>
                      <a:endParaRPr sz="1400" dirty="0">
                        <a:latin typeface="HY헤드라인M"/>
                        <a:cs typeface="HY헤드라인M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  <a:spcBef>
                          <a:spcPts val="855"/>
                        </a:spcBef>
                        <a:tabLst>
                          <a:tab pos="2736215" algn="l"/>
                        </a:tabLst>
                      </a:pPr>
                      <a:r>
                        <a:rPr sz="1300" dirty="0">
                          <a:latin typeface="HY헤드라인M"/>
                          <a:cs typeface="HY헤드라인M"/>
                        </a:rPr>
                        <a:t>- </a:t>
                      </a:r>
                      <a:r>
                        <a:rPr sz="1300" spc="-20" dirty="0">
                          <a:latin typeface="HY헤드라인M"/>
                          <a:cs typeface="HY헤드라인M"/>
                        </a:rPr>
                        <a:t>3만</a:t>
                      </a:r>
                      <a:r>
                        <a:rPr sz="1300" dirty="0">
                          <a:latin typeface="HY헤드라인M"/>
                          <a:cs typeface="HY헤드라인M"/>
                        </a:rPr>
                        <a:t>㎡</a:t>
                      </a:r>
                      <a:r>
                        <a:rPr sz="1300" spc="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300" dirty="0">
                          <a:latin typeface="HY헤드라인M"/>
                          <a:cs typeface="HY헤드라인M"/>
                        </a:rPr>
                        <a:t>이상 </a:t>
                      </a:r>
                      <a:r>
                        <a:rPr sz="1300" spc="-25" dirty="0">
                          <a:latin typeface="HY헤드라인M"/>
                          <a:cs typeface="HY헤드라인M"/>
                        </a:rPr>
                        <a:t>건축물</a:t>
                      </a:r>
                      <a:r>
                        <a:rPr sz="1300" dirty="0">
                          <a:latin typeface="HY헤드라인M"/>
                          <a:cs typeface="HY헤드라인M"/>
                        </a:rPr>
                        <a:t>	:</a:t>
                      </a:r>
                      <a:r>
                        <a:rPr sz="1300" spc="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300" spc="-10" dirty="0">
                          <a:latin typeface="HY헤드라인M"/>
                          <a:cs typeface="HY헤드라인M"/>
                        </a:rPr>
                        <a:t>2025.7.18.</a:t>
                      </a:r>
                      <a:endParaRPr sz="1300" dirty="0">
                        <a:latin typeface="HY헤드라인M"/>
                        <a:cs typeface="HY헤드라인M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5" dirty="0">
                          <a:latin typeface="HY헤드라인M"/>
                          <a:cs typeface="HY헤드라인M"/>
                        </a:rPr>
                        <a:t>- </a:t>
                      </a:r>
                      <a:r>
                        <a:rPr sz="1300" spc="-20" dirty="0">
                          <a:latin typeface="HY헤드라인M"/>
                          <a:cs typeface="HY헤드라인M"/>
                        </a:rPr>
                        <a:t>1만</a:t>
                      </a:r>
                      <a:r>
                        <a:rPr sz="1300" dirty="0">
                          <a:latin typeface="HY헤드라인M"/>
                          <a:cs typeface="HY헤드라인M"/>
                        </a:rPr>
                        <a:t>㎡ 이상, </a:t>
                      </a:r>
                      <a:r>
                        <a:rPr sz="1300" spc="-20" dirty="0">
                          <a:latin typeface="HY헤드라인M"/>
                          <a:cs typeface="HY헤드라인M"/>
                        </a:rPr>
                        <a:t>3만</a:t>
                      </a:r>
                      <a:r>
                        <a:rPr sz="1300" spc="5" dirty="0">
                          <a:latin typeface="HY헤드라인M"/>
                          <a:cs typeface="HY헤드라인M"/>
                        </a:rPr>
                        <a:t>㎡ </a:t>
                      </a:r>
                      <a:r>
                        <a:rPr sz="1300" dirty="0">
                          <a:latin typeface="HY헤드라인M"/>
                          <a:cs typeface="HY헤드라인M"/>
                        </a:rPr>
                        <a:t>미만</a:t>
                      </a:r>
                      <a:r>
                        <a:rPr sz="1300" spc="-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300" dirty="0">
                          <a:latin typeface="HY헤드라인M"/>
                          <a:cs typeface="HY헤드라인M"/>
                        </a:rPr>
                        <a:t>건축물</a:t>
                      </a:r>
                      <a:r>
                        <a:rPr sz="1300" spc="-5" dirty="0">
                          <a:latin typeface="HY헤드라인M"/>
                          <a:cs typeface="HY헤드라인M"/>
                        </a:rPr>
                        <a:t> : </a:t>
                      </a:r>
                      <a:r>
                        <a:rPr sz="1300" spc="-10" dirty="0">
                          <a:latin typeface="HY헤드라인M"/>
                          <a:cs typeface="HY헤드라인M"/>
                        </a:rPr>
                        <a:t>2026.7.18.</a:t>
                      </a:r>
                      <a:endParaRPr sz="1300" dirty="0">
                        <a:latin typeface="HY헤드라인M"/>
                        <a:cs typeface="HY헤드라인M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spc="-5" dirty="0">
                          <a:latin typeface="HY헤드라인M"/>
                          <a:cs typeface="HY헤드라인M"/>
                        </a:rPr>
                        <a:t>- </a:t>
                      </a:r>
                      <a:r>
                        <a:rPr sz="1300" spc="-25" dirty="0">
                          <a:latin typeface="HY헤드라인M"/>
                          <a:cs typeface="HY헤드라인M"/>
                        </a:rPr>
                        <a:t>5천</a:t>
                      </a:r>
                      <a:r>
                        <a:rPr sz="1300" dirty="0">
                          <a:latin typeface="HY헤드라인M"/>
                          <a:cs typeface="HY헤드라인M"/>
                        </a:rPr>
                        <a:t>㎡ 이상</a:t>
                      </a:r>
                      <a:r>
                        <a:rPr sz="1300" spc="-5" dirty="0">
                          <a:latin typeface="HY헤드라인M"/>
                          <a:cs typeface="HY헤드라인M"/>
                        </a:rPr>
                        <a:t>, </a:t>
                      </a:r>
                      <a:r>
                        <a:rPr sz="1300" spc="-20" dirty="0">
                          <a:latin typeface="HY헤드라인M"/>
                          <a:cs typeface="HY헤드라인M"/>
                        </a:rPr>
                        <a:t>1만</a:t>
                      </a:r>
                      <a:r>
                        <a:rPr sz="1300" dirty="0">
                          <a:latin typeface="HY헤드라인M"/>
                          <a:cs typeface="HY헤드라인M"/>
                        </a:rPr>
                        <a:t>㎡ 미만</a:t>
                      </a:r>
                      <a:r>
                        <a:rPr sz="13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300" dirty="0">
                          <a:latin typeface="HY헤드라인M"/>
                          <a:cs typeface="HY헤드라인M"/>
                        </a:rPr>
                        <a:t>건축물</a:t>
                      </a:r>
                      <a:r>
                        <a:rPr sz="1300" spc="-10" dirty="0">
                          <a:latin typeface="HY헤드라인M"/>
                          <a:cs typeface="HY헤드라인M"/>
                        </a:rPr>
                        <a:t> : 2027.7.18.</a:t>
                      </a:r>
                      <a:endParaRPr sz="1300" dirty="0">
                        <a:latin typeface="HY헤드라인M"/>
                        <a:cs typeface="HY헤드라인M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T w="12700">
                      <a:solidFill>
                        <a:srgbClr val="41709C"/>
                      </a:solidFill>
                      <a:prstDash val="solid"/>
                    </a:lnT>
                    <a:lnB w="12700">
                      <a:solidFill>
                        <a:srgbClr val="41709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394335" indent="-285750">
                        <a:lnSpc>
                          <a:spcPct val="100000"/>
                        </a:lnSpc>
                        <a:spcBef>
                          <a:spcPts val="925"/>
                        </a:spcBef>
                        <a:buFont typeface="Wingdings"/>
                        <a:buChar char=""/>
                        <a:tabLst>
                          <a:tab pos="394335" algn="l"/>
                        </a:tabLst>
                      </a:pPr>
                      <a:r>
                        <a:rPr sz="1600" spc="-145" dirty="0">
                          <a:latin typeface="HY헤드라인M"/>
                          <a:cs typeface="HY헤드라인M"/>
                        </a:rPr>
                        <a:t>정보통신설비</a:t>
                      </a:r>
                      <a:r>
                        <a:rPr sz="1600" spc="-2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5" dirty="0">
                          <a:latin typeface="HY헤드라인M"/>
                          <a:cs typeface="HY헤드라인M"/>
                        </a:rPr>
                        <a:t>유지보수·관리기준의</a:t>
                      </a:r>
                      <a:endParaRPr sz="1600" dirty="0">
                        <a:latin typeface="HY헤드라인M"/>
                        <a:cs typeface="HY헤드라인M"/>
                      </a:endParaRPr>
                    </a:p>
                    <a:p>
                      <a:pPr marL="40449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내용</a:t>
                      </a:r>
                      <a:r>
                        <a:rPr sz="16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및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방법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등</a:t>
                      </a:r>
                      <a:r>
                        <a:rPr sz="16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20" dirty="0">
                          <a:latin typeface="HY헤드라인M"/>
                          <a:cs typeface="HY헤드라인M"/>
                        </a:rPr>
                        <a:t>(제8조)</a:t>
                      </a:r>
                      <a:endParaRPr sz="1400" dirty="0">
                        <a:latin typeface="HY헤드라인M"/>
                        <a:cs typeface="HY헤드라인M"/>
                      </a:endParaRPr>
                    </a:p>
                    <a:p>
                      <a:pPr marL="446405" lvl="1" indent="-160655">
                        <a:lnSpc>
                          <a:spcPct val="100000"/>
                        </a:lnSpc>
                        <a:spcBef>
                          <a:spcPts val="894"/>
                        </a:spcBef>
                        <a:buChar char="-"/>
                        <a:tabLst>
                          <a:tab pos="446405" algn="l"/>
                        </a:tabLst>
                      </a:pPr>
                      <a:r>
                        <a:rPr sz="1400" dirty="0">
                          <a:latin typeface="HY헤드라인M"/>
                          <a:cs typeface="HY헤드라인M"/>
                        </a:rPr>
                        <a:t>유지보수·관리기준에</a:t>
                      </a:r>
                      <a:r>
                        <a:rPr sz="1400" spc="-4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필요한</a:t>
                      </a:r>
                      <a:r>
                        <a:rPr sz="14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내용</a:t>
                      </a:r>
                      <a:r>
                        <a:rPr sz="14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명시</a:t>
                      </a:r>
                      <a:endParaRPr sz="1400" dirty="0">
                        <a:latin typeface="HY헤드라인M"/>
                        <a:cs typeface="HY헤드라인M"/>
                      </a:endParaRPr>
                    </a:p>
                    <a:p>
                      <a:pPr marL="394335" indent="-285750">
                        <a:lnSpc>
                          <a:spcPct val="100000"/>
                        </a:lnSpc>
                        <a:spcBef>
                          <a:spcPts val="905"/>
                        </a:spcBef>
                        <a:buFont typeface="Wingdings"/>
                        <a:buChar char=""/>
                        <a:tabLst>
                          <a:tab pos="394335" algn="l"/>
                        </a:tabLst>
                      </a:pPr>
                      <a:r>
                        <a:rPr sz="1600" spc="-105" dirty="0">
                          <a:latin typeface="HY헤드라인M"/>
                          <a:cs typeface="HY헤드라인M"/>
                        </a:rPr>
                        <a:t>정보통신설비</a:t>
                      </a:r>
                      <a:r>
                        <a:rPr sz="1600" spc="-16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110" dirty="0">
                          <a:latin typeface="HY헤드라인M"/>
                          <a:cs typeface="HY헤드라인M"/>
                        </a:rPr>
                        <a:t>유지보수·관리자의</a:t>
                      </a:r>
                      <a:r>
                        <a:rPr sz="1600" spc="-1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선임</a:t>
                      </a:r>
                      <a:endParaRPr sz="1600" dirty="0">
                        <a:latin typeface="HY헤드라인M"/>
                        <a:cs typeface="HY헤드라인M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400" spc="-10" dirty="0">
                          <a:latin typeface="HY헤드라인M"/>
                          <a:cs typeface="HY헤드라인M"/>
                        </a:rPr>
                        <a:t>(제9조)</a:t>
                      </a:r>
                      <a:endParaRPr sz="1400" dirty="0">
                        <a:latin typeface="HY헤드라인M"/>
                        <a:cs typeface="HY헤드라인M"/>
                      </a:endParaRPr>
                    </a:p>
                    <a:p>
                      <a:pPr marL="446405" lvl="1" indent="-160655">
                        <a:lnSpc>
                          <a:spcPct val="100000"/>
                        </a:lnSpc>
                        <a:spcBef>
                          <a:spcPts val="844"/>
                        </a:spcBef>
                        <a:buChar char="-"/>
                        <a:tabLst>
                          <a:tab pos="446405" algn="l"/>
                        </a:tabLst>
                      </a:pPr>
                      <a:r>
                        <a:rPr sz="1400" dirty="0">
                          <a:latin typeface="HY헤드라인M"/>
                          <a:cs typeface="HY헤드라인M"/>
                        </a:rPr>
                        <a:t>선임기준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및</a:t>
                      </a:r>
                      <a:r>
                        <a:rPr sz="14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중복선임</a:t>
                      </a:r>
                      <a:r>
                        <a:rPr sz="1400" spc="-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기준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등을</a:t>
                      </a:r>
                      <a:r>
                        <a:rPr sz="14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규정</a:t>
                      </a:r>
                      <a:endParaRPr sz="1400" dirty="0">
                        <a:latin typeface="HY헤드라인M"/>
                        <a:cs typeface="HY헤드라인M"/>
                      </a:endParaRPr>
                    </a:p>
                    <a:p>
                      <a:pPr marL="393700" marR="304165" indent="-285750">
                        <a:lnSpc>
                          <a:spcPts val="2880"/>
                        </a:lnSpc>
                        <a:spcBef>
                          <a:spcPts val="200"/>
                        </a:spcBef>
                        <a:buFont typeface="Wingdings"/>
                        <a:buChar char=""/>
                        <a:tabLst>
                          <a:tab pos="394970" algn="l"/>
                        </a:tabLst>
                      </a:pPr>
                      <a:r>
                        <a:rPr sz="1600" spc="-60" dirty="0">
                          <a:latin typeface="HY헤드라인M"/>
                          <a:cs typeface="HY헤드라인M"/>
                        </a:rPr>
                        <a:t>정보통신설비의</a:t>
                      </a:r>
                      <a:r>
                        <a:rPr sz="1600" spc="-7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spc="-50" dirty="0">
                          <a:latin typeface="HY헤드라인M"/>
                          <a:cs typeface="HY헤드라인M"/>
                        </a:rPr>
                        <a:t>유지보수·관리자의 	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선임신고</a:t>
                      </a:r>
                      <a:r>
                        <a:rPr sz="16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600" dirty="0">
                          <a:latin typeface="HY헤드라인M"/>
                          <a:cs typeface="HY헤드라인M"/>
                        </a:rPr>
                        <a:t>등</a:t>
                      </a:r>
                      <a:r>
                        <a:rPr sz="16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10" dirty="0">
                          <a:latin typeface="HY헤드라인M"/>
                          <a:cs typeface="HY헤드라인M"/>
                        </a:rPr>
                        <a:t>(제10조)</a:t>
                      </a:r>
                      <a:endParaRPr sz="1400" dirty="0">
                        <a:latin typeface="HY헤드라인M"/>
                        <a:cs typeface="HY헤드라인M"/>
                      </a:endParaRPr>
                    </a:p>
                    <a:p>
                      <a:pPr marL="446405" lvl="1" indent="-160655">
                        <a:lnSpc>
                          <a:spcPct val="100000"/>
                        </a:lnSpc>
                        <a:spcBef>
                          <a:spcPts val="640"/>
                        </a:spcBef>
                        <a:buChar char="-"/>
                        <a:tabLst>
                          <a:tab pos="446405" algn="l"/>
                        </a:tabLst>
                      </a:pPr>
                      <a:r>
                        <a:rPr sz="1400" dirty="0">
                          <a:latin typeface="HY헤드라인M"/>
                          <a:cs typeface="HY헤드라인M"/>
                        </a:rPr>
                        <a:t>선·해임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신고</a:t>
                      </a:r>
                      <a:r>
                        <a:rPr sz="14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절차</a:t>
                      </a:r>
                      <a:r>
                        <a:rPr sz="1400" spc="-15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등을</a:t>
                      </a:r>
                      <a:r>
                        <a:rPr sz="1400" spc="-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규정</a:t>
                      </a:r>
                      <a:endParaRPr sz="1400" dirty="0">
                        <a:latin typeface="HY헤드라인M"/>
                        <a:cs typeface="HY헤드라인M"/>
                      </a:endParaRPr>
                    </a:p>
                    <a:p>
                      <a:pPr marL="394335" indent="-285750">
                        <a:lnSpc>
                          <a:spcPct val="100000"/>
                        </a:lnSpc>
                        <a:spcBef>
                          <a:spcPts val="905"/>
                        </a:spcBef>
                        <a:buFont typeface="Wingdings"/>
                        <a:buChar char=""/>
                        <a:tabLst>
                          <a:tab pos="394335" algn="l"/>
                        </a:tabLst>
                      </a:pPr>
                      <a:r>
                        <a:rPr sz="1600" spc="-25" dirty="0">
                          <a:latin typeface="HY헤드라인M"/>
                          <a:cs typeface="HY헤드라인M"/>
                        </a:rPr>
                        <a:t>별표</a:t>
                      </a:r>
                      <a:endParaRPr sz="1600" dirty="0">
                        <a:latin typeface="HY헤드라인M"/>
                        <a:cs typeface="HY헤드라인M"/>
                      </a:endParaRPr>
                    </a:p>
                    <a:p>
                      <a:pPr marL="446405" lvl="1" indent="-160655">
                        <a:lnSpc>
                          <a:spcPct val="100000"/>
                        </a:lnSpc>
                        <a:spcBef>
                          <a:spcPts val="894"/>
                        </a:spcBef>
                        <a:buChar char="-"/>
                        <a:tabLst>
                          <a:tab pos="446405" algn="l"/>
                        </a:tabLst>
                      </a:pPr>
                      <a:r>
                        <a:rPr sz="1400" dirty="0">
                          <a:latin typeface="HY헤드라인M"/>
                          <a:cs typeface="HY헤드라인M"/>
                        </a:rPr>
                        <a:t>유지보수·관리자의</a:t>
                      </a:r>
                      <a:r>
                        <a:rPr sz="1400" spc="-5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20" dirty="0">
                          <a:latin typeface="HY헤드라인M"/>
                          <a:cs typeface="HY헤드라인M"/>
                        </a:rPr>
                        <a:t>선임기준</a:t>
                      </a:r>
                      <a:endParaRPr sz="1400" dirty="0">
                        <a:latin typeface="HY헤드라인M"/>
                        <a:cs typeface="HY헤드라인M"/>
                      </a:endParaRPr>
                    </a:p>
                    <a:p>
                      <a:pPr marL="394335" indent="-285750">
                        <a:lnSpc>
                          <a:spcPct val="100000"/>
                        </a:lnSpc>
                        <a:spcBef>
                          <a:spcPts val="905"/>
                        </a:spcBef>
                        <a:buFont typeface="Wingdings"/>
                        <a:buChar char=""/>
                        <a:tabLst>
                          <a:tab pos="394335" algn="l"/>
                        </a:tabLst>
                      </a:pPr>
                      <a:r>
                        <a:rPr sz="1600" dirty="0">
                          <a:latin typeface="HY헤드라인M"/>
                          <a:cs typeface="HY헤드라인M"/>
                        </a:rPr>
                        <a:t>각종서식</a:t>
                      </a:r>
                      <a:r>
                        <a:rPr sz="1600" spc="-1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(별지</a:t>
                      </a:r>
                      <a:r>
                        <a:rPr sz="14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제10호</a:t>
                      </a:r>
                      <a:r>
                        <a:rPr sz="14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~</a:t>
                      </a:r>
                      <a:r>
                        <a:rPr sz="1400" spc="-3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제14호</a:t>
                      </a:r>
                      <a:r>
                        <a:rPr sz="14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25" dirty="0">
                          <a:latin typeface="HY헤드라인M"/>
                          <a:cs typeface="HY헤드라인M"/>
                        </a:rPr>
                        <a:t>서식)</a:t>
                      </a:r>
                      <a:endParaRPr sz="1400" dirty="0">
                        <a:latin typeface="HY헤드라인M"/>
                        <a:cs typeface="HY헤드라인M"/>
                      </a:endParaRPr>
                    </a:p>
                    <a:p>
                      <a:pPr marL="446405" lvl="1" indent="-160655">
                        <a:lnSpc>
                          <a:spcPct val="100000"/>
                        </a:lnSpc>
                        <a:spcBef>
                          <a:spcPts val="894"/>
                        </a:spcBef>
                        <a:buChar char="-"/>
                        <a:tabLst>
                          <a:tab pos="446405" algn="l"/>
                        </a:tabLst>
                      </a:pPr>
                      <a:r>
                        <a:rPr sz="1400" dirty="0">
                          <a:latin typeface="HY헤드라인M"/>
                          <a:cs typeface="HY헤드라인M"/>
                        </a:rPr>
                        <a:t>선임·해임</a:t>
                      </a:r>
                      <a:r>
                        <a:rPr sz="14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dirty="0">
                          <a:latin typeface="HY헤드라인M"/>
                          <a:cs typeface="HY헤드라인M"/>
                        </a:rPr>
                        <a:t>신고서</a:t>
                      </a:r>
                      <a:r>
                        <a:rPr sz="1400" spc="-40" dirty="0">
                          <a:latin typeface="HY헤드라인M"/>
                          <a:cs typeface="HY헤드라인M"/>
                        </a:rPr>
                        <a:t> </a:t>
                      </a:r>
                      <a:r>
                        <a:rPr sz="1400" spc="-50" dirty="0">
                          <a:latin typeface="HY헤드라인M"/>
                          <a:cs typeface="HY헤드라인M"/>
                        </a:rPr>
                        <a:t>등</a:t>
                      </a:r>
                      <a:endParaRPr sz="1400" dirty="0">
                        <a:latin typeface="HY헤드라인M"/>
                        <a:cs typeface="HY헤드라인M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T w="12700">
                      <a:solidFill>
                        <a:srgbClr val="41709C"/>
                      </a:solidFill>
                      <a:prstDash val="solid"/>
                    </a:lnT>
                    <a:lnB w="12700">
                      <a:solidFill>
                        <a:srgbClr val="41709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reeform 8">
            <a:extLst>
              <a:ext uri="{FF2B5EF4-FFF2-40B4-BE49-F238E27FC236}">
                <a16:creationId xmlns:a16="http://schemas.microsoft.com/office/drawing/2014/main" id="{BE62BEDC-503E-004F-DF1E-D23164C47CAB}"/>
              </a:ext>
            </a:extLst>
          </p:cNvPr>
          <p:cNvSpPr/>
          <p:nvPr/>
        </p:nvSpPr>
        <p:spPr>
          <a:xfrm>
            <a:off x="10632540" y="99255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908" y="1287780"/>
            <a:ext cx="11410315" cy="53213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30"/>
              </a:spcBef>
            </a:pP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「정보통신설비</a:t>
            </a:r>
            <a:r>
              <a:rPr sz="2400" b="1" spc="-30" dirty="0">
                <a:solidFill>
                  <a:srgbClr val="FFFFFF"/>
                </a:solidFill>
                <a:latin typeface="HY헤드라인M"/>
                <a:cs typeface="HY헤드라인M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Y헤드라인M"/>
                <a:cs typeface="HY헤드라인M"/>
              </a:rPr>
              <a:t>유지보수·관리기준</a:t>
            </a:r>
            <a:r>
              <a:rPr sz="2400" b="1" spc="-10" dirty="0">
                <a:solidFill>
                  <a:srgbClr val="FFFFFF"/>
                </a:solidFill>
                <a:latin typeface="HY헤드라인M"/>
                <a:cs typeface="HY헤드라인M"/>
              </a:rPr>
              <a:t>」</a:t>
            </a:r>
            <a:r>
              <a:rPr sz="2400" b="1" spc="-25" dirty="0">
                <a:solidFill>
                  <a:srgbClr val="FFFFFF"/>
                </a:solidFill>
                <a:latin typeface="HY헤드라인M"/>
                <a:cs typeface="HY헤드라인M"/>
              </a:rPr>
              <a:t>고시</a:t>
            </a:r>
            <a:endParaRPr sz="2400">
              <a:latin typeface="HY헤드라인M"/>
              <a:cs typeface="HY헤드라인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0558" y="1860550"/>
            <a:ext cx="5458460" cy="4039235"/>
            <a:chOff x="400558" y="1860550"/>
            <a:chExt cx="5458460" cy="4039235"/>
          </a:xfrm>
        </p:grpSpPr>
        <p:sp>
          <p:nvSpPr>
            <p:cNvPr id="4" name="object 4"/>
            <p:cNvSpPr/>
            <p:nvPr/>
          </p:nvSpPr>
          <p:spPr>
            <a:xfrm>
              <a:off x="406908" y="1866900"/>
              <a:ext cx="5445760" cy="4026535"/>
            </a:xfrm>
            <a:custGeom>
              <a:avLst/>
              <a:gdLst/>
              <a:ahLst/>
              <a:cxnLst/>
              <a:rect l="l" t="t" r="r" b="b"/>
              <a:pathLst>
                <a:path w="5445760" h="4026535">
                  <a:moveTo>
                    <a:pt x="5445252" y="0"/>
                  </a:moveTo>
                  <a:lnTo>
                    <a:pt x="0" y="0"/>
                  </a:lnTo>
                  <a:lnTo>
                    <a:pt x="0" y="4026408"/>
                  </a:lnTo>
                  <a:lnTo>
                    <a:pt x="5445252" y="4026408"/>
                  </a:lnTo>
                  <a:lnTo>
                    <a:pt x="544525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6908" y="1866900"/>
              <a:ext cx="5445760" cy="4026535"/>
            </a:xfrm>
            <a:custGeom>
              <a:avLst/>
              <a:gdLst/>
              <a:ahLst/>
              <a:cxnLst/>
              <a:rect l="l" t="t" r="r" b="b"/>
              <a:pathLst>
                <a:path w="5445760" h="4026535">
                  <a:moveTo>
                    <a:pt x="0" y="4026408"/>
                  </a:moveTo>
                  <a:lnTo>
                    <a:pt x="5445252" y="4026408"/>
                  </a:lnTo>
                  <a:lnTo>
                    <a:pt x="5445252" y="0"/>
                  </a:lnTo>
                  <a:lnTo>
                    <a:pt x="0" y="0"/>
                  </a:lnTo>
                  <a:lnTo>
                    <a:pt x="0" y="40264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8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/>
              <a:t>목적</a:t>
            </a:r>
            <a:r>
              <a:rPr sz="1800" spc="-10" dirty="0"/>
              <a:t> </a:t>
            </a:r>
            <a:r>
              <a:rPr spc="-20" dirty="0"/>
              <a:t>(제1조)</a:t>
            </a:r>
            <a:endParaRPr sz="1800"/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/>
              <a:t>정의</a:t>
            </a:r>
            <a:r>
              <a:rPr sz="1800" spc="-10" dirty="0"/>
              <a:t> </a:t>
            </a:r>
            <a:r>
              <a:rPr spc="-20" dirty="0"/>
              <a:t>(제2조)</a:t>
            </a:r>
            <a:endParaRPr sz="1800"/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298450" algn="l"/>
              </a:tabLst>
            </a:pPr>
            <a:r>
              <a:rPr sz="1800" dirty="0"/>
              <a:t>적용범위</a:t>
            </a:r>
            <a:r>
              <a:rPr sz="1800" spc="-25" dirty="0"/>
              <a:t> </a:t>
            </a:r>
            <a:r>
              <a:rPr spc="-20" dirty="0"/>
              <a:t>(제3조)</a:t>
            </a:r>
            <a:endParaRPr sz="1800"/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/>
              <a:t>다른 규정과의 관계 </a:t>
            </a:r>
            <a:r>
              <a:rPr spc="-20" dirty="0"/>
              <a:t>(제4조)</a:t>
            </a:r>
            <a:endParaRPr sz="1800"/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/>
              <a:t>유지보수·관리</a:t>
            </a:r>
            <a:r>
              <a:rPr sz="1800" spc="-10" dirty="0"/>
              <a:t> </a:t>
            </a:r>
            <a:r>
              <a:rPr sz="1800" dirty="0"/>
              <a:t>및 성능점검 일반사항</a:t>
            </a:r>
            <a:r>
              <a:rPr sz="1800" spc="-5" dirty="0"/>
              <a:t> </a:t>
            </a:r>
            <a:r>
              <a:rPr spc="-10" dirty="0"/>
              <a:t>(제5조)</a:t>
            </a:r>
            <a:endParaRPr sz="1800"/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/>
              <a:t>유지보수·관리</a:t>
            </a:r>
            <a:r>
              <a:rPr sz="1800" spc="-10" dirty="0"/>
              <a:t> </a:t>
            </a:r>
            <a:r>
              <a:rPr sz="1800" dirty="0"/>
              <a:t>등을 위한 자료 </a:t>
            </a:r>
            <a:r>
              <a:rPr spc="-10" dirty="0"/>
              <a:t>(제6조)</a:t>
            </a:r>
            <a:endParaRPr sz="1800"/>
          </a:p>
          <a:p>
            <a:pPr marL="299085" indent="-286385">
              <a:lnSpc>
                <a:spcPct val="100000"/>
              </a:lnSpc>
              <a:spcBef>
                <a:spcPts val="1085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/>
              <a:t>유지보수·관리</a:t>
            </a:r>
            <a:r>
              <a:rPr sz="1800" spc="-10" dirty="0"/>
              <a:t> </a:t>
            </a:r>
            <a:r>
              <a:rPr sz="1800" dirty="0"/>
              <a:t>및 성능점검 계획의</a:t>
            </a:r>
            <a:r>
              <a:rPr sz="1800" spc="-5" dirty="0"/>
              <a:t> </a:t>
            </a:r>
            <a:r>
              <a:rPr sz="1800" dirty="0"/>
              <a:t>수립 </a:t>
            </a:r>
            <a:r>
              <a:rPr spc="-10" dirty="0"/>
              <a:t>(제7조)</a:t>
            </a:r>
            <a:endParaRPr sz="1800"/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/>
              <a:t>유지보수·관리 </a:t>
            </a:r>
            <a:r>
              <a:rPr spc="-20" dirty="0"/>
              <a:t>(제8조)</a:t>
            </a:r>
            <a:endParaRPr sz="1800"/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/>
              <a:t>유지보수·관리 업무의 위탁 </a:t>
            </a:r>
            <a:r>
              <a:rPr spc="-10" dirty="0"/>
              <a:t>(제10조)</a:t>
            </a:r>
            <a:endParaRPr sz="1800"/>
          </a:p>
        </p:txBody>
      </p:sp>
      <p:grpSp>
        <p:nvGrpSpPr>
          <p:cNvPr id="10" name="object 10"/>
          <p:cNvGrpSpPr/>
          <p:nvPr/>
        </p:nvGrpSpPr>
        <p:grpSpPr>
          <a:xfrm>
            <a:off x="5846064" y="1860804"/>
            <a:ext cx="5977255" cy="4038600"/>
            <a:chOff x="5846064" y="1860804"/>
            <a:chExt cx="5977255" cy="4038600"/>
          </a:xfrm>
        </p:grpSpPr>
        <p:sp>
          <p:nvSpPr>
            <p:cNvPr id="11" name="object 11"/>
            <p:cNvSpPr/>
            <p:nvPr/>
          </p:nvSpPr>
          <p:spPr>
            <a:xfrm>
              <a:off x="5852160" y="1866900"/>
              <a:ext cx="5965190" cy="4026535"/>
            </a:xfrm>
            <a:custGeom>
              <a:avLst/>
              <a:gdLst/>
              <a:ahLst/>
              <a:cxnLst/>
              <a:rect l="l" t="t" r="r" b="b"/>
              <a:pathLst>
                <a:path w="5965190" h="4026535">
                  <a:moveTo>
                    <a:pt x="5964936" y="0"/>
                  </a:moveTo>
                  <a:lnTo>
                    <a:pt x="0" y="0"/>
                  </a:lnTo>
                  <a:lnTo>
                    <a:pt x="0" y="4026408"/>
                  </a:lnTo>
                  <a:lnTo>
                    <a:pt x="5964936" y="4026408"/>
                  </a:lnTo>
                  <a:lnTo>
                    <a:pt x="5964936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52160" y="1866900"/>
              <a:ext cx="5965190" cy="4026535"/>
            </a:xfrm>
            <a:custGeom>
              <a:avLst/>
              <a:gdLst/>
              <a:ahLst/>
              <a:cxnLst/>
              <a:rect l="l" t="t" r="r" b="b"/>
              <a:pathLst>
                <a:path w="5965190" h="4026535">
                  <a:moveTo>
                    <a:pt x="0" y="4026408"/>
                  </a:moveTo>
                  <a:lnTo>
                    <a:pt x="5964936" y="4026408"/>
                  </a:lnTo>
                  <a:lnTo>
                    <a:pt x="5964936" y="0"/>
                  </a:lnTo>
                  <a:lnTo>
                    <a:pt x="0" y="0"/>
                  </a:lnTo>
                  <a:lnTo>
                    <a:pt x="0" y="40264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31789" y="1959991"/>
            <a:ext cx="5720080" cy="372935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8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>
                <a:latin typeface="HY헤드라인M"/>
                <a:cs typeface="HY헤드라인M"/>
              </a:rPr>
              <a:t>성능점검 </a:t>
            </a:r>
            <a:r>
              <a:rPr sz="1600" spc="-10" dirty="0">
                <a:latin typeface="HY헤드라인M"/>
                <a:cs typeface="HY헤드라인M"/>
              </a:rPr>
              <a:t>(제10조)</a:t>
            </a:r>
            <a:endParaRPr sz="1600" dirty="0">
              <a:latin typeface="HY헤드라인M"/>
              <a:cs typeface="HY헤드라인M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>
                <a:latin typeface="HY헤드라인M"/>
                <a:cs typeface="HY헤드라인M"/>
              </a:rPr>
              <a:t>성능점검의 대행 </a:t>
            </a:r>
            <a:r>
              <a:rPr sz="1600" spc="-10" dirty="0">
                <a:latin typeface="HY헤드라인M"/>
                <a:cs typeface="HY헤드라인M"/>
              </a:rPr>
              <a:t>(제11조)</a:t>
            </a:r>
            <a:endParaRPr sz="1600" dirty="0">
              <a:latin typeface="HY헤드라인M"/>
              <a:cs typeface="HY헤드라인M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298450" algn="l"/>
              </a:tabLst>
            </a:pPr>
            <a:r>
              <a:rPr sz="1800" dirty="0">
                <a:latin typeface="HY헤드라인M"/>
                <a:cs typeface="HY헤드라인M"/>
              </a:rPr>
              <a:t>유지보수·관리자</a:t>
            </a:r>
            <a:r>
              <a:rPr sz="1800" spc="-4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인정교육</a:t>
            </a:r>
            <a:r>
              <a:rPr sz="1800" spc="-25" dirty="0">
                <a:latin typeface="HY헤드라인M"/>
                <a:cs typeface="HY헤드라인M"/>
              </a:rPr>
              <a:t> </a:t>
            </a:r>
            <a:r>
              <a:rPr sz="1600" spc="-10" dirty="0">
                <a:latin typeface="HY헤드라인M"/>
                <a:cs typeface="HY헤드라인M"/>
              </a:rPr>
              <a:t>(제12조)</a:t>
            </a:r>
            <a:endParaRPr sz="1600" dirty="0">
              <a:latin typeface="HY헤드라인M"/>
              <a:cs typeface="HY헤드라인M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>
                <a:latin typeface="HY헤드라인M"/>
                <a:cs typeface="HY헤드라인M"/>
              </a:rPr>
              <a:t>재검토기한 </a:t>
            </a:r>
            <a:r>
              <a:rPr sz="1600" spc="-10" dirty="0">
                <a:latin typeface="HY헤드라인M"/>
                <a:cs typeface="HY헤드라인M"/>
              </a:rPr>
              <a:t>(제13조)</a:t>
            </a:r>
            <a:endParaRPr sz="1600" dirty="0">
              <a:latin typeface="HY헤드라인M"/>
              <a:cs typeface="HY헤드라인M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spc="-45" dirty="0">
                <a:latin typeface="HY헤드라인M"/>
                <a:cs typeface="HY헤드라인M"/>
              </a:rPr>
              <a:t>유지보수·관리</a:t>
            </a:r>
            <a:r>
              <a:rPr sz="1800" spc="-11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및</a:t>
            </a:r>
            <a:r>
              <a:rPr sz="1800" spc="-105" dirty="0">
                <a:latin typeface="HY헤드라인M"/>
                <a:cs typeface="HY헤드라인M"/>
              </a:rPr>
              <a:t> </a:t>
            </a:r>
            <a:r>
              <a:rPr sz="1800" spc="-40" dirty="0">
                <a:latin typeface="HY헤드라인M"/>
                <a:cs typeface="HY헤드라인M"/>
              </a:rPr>
              <a:t>성능점검</a:t>
            </a:r>
            <a:r>
              <a:rPr sz="1800" spc="-95" dirty="0">
                <a:latin typeface="HY헤드라인M"/>
                <a:cs typeface="HY헤드라인M"/>
              </a:rPr>
              <a:t> </a:t>
            </a:r>
            <a:r>
              <a:rPr sz="1800" spc="-10" dirty="0">
                <a:latin typeface="HY헤드라인M"/>
                <a:cs typeface="HY헤드라인M"/>
              </a:rPr>
              <a:t>대상</a:t>
            </a:r>
            <a:r>
              <a:rPr sz="1800" spc="-105" dirty="0">
                <a:latin typeface="HY헤드라인M"/>
                <a:cs typeface="HY헤드라인M"/>
              </a:rPr>
              <a:t> </a:t>
            </a:r>
            <a:r>
              <a:rPr sz="1800" spc="-45" dirty="0">
                <a:latin typeface="HY헤드라인M"/>
                <a:cs typeface="HY헤드라인M"/>
              </a:rPr>
              <a:t>정보통신설비</a:t>
            </a:r>
            <a:r>
              <a:rPr sz="1800" spc="-105" dirty="0">
                <a:latin typeface="HY헤드라인M"/>
                <a:cs typeface="HY헤드라인M"/>
              </a:rPr>
              <a:t> </a:t>
            </a:r>
            <a:r>
              <a:rPr sz="1600" spc="-35" dirty="0">
                <a:latin typeface="HY헤드라인M"/>
                <a:cs typeface="HY헤드라인M"/>
              </a:rPr>
              <a:t>(별표1)</a:t>
            </a:r>
            <a:endParaRPr sz="1600" dirty="0">
              <a:latin typeface="HY헤드라인M"/>
              <a:cs typeface="HY헤드라인M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>
                <a:latin typeface="HY헤드라인M"/>
                <a:cs typeface="HY헤드라인M"/>
              </a:rPr>
              <a:t>성능점검 검토사항 </a:t>
            </a:r>
            <a:r>
              <a:rPr sz="1600" spc="-20" dirty="0">
                <a:latin typeface="HY헤드라인M"/>
                <a:cs typeface="HY헤드라인M"/>
              </a:rPr>
              <a:t>(별표2)</a:t>
            </a:r>
            <a:endParaRPr sz="1600" dirty="0">
              <a:latin typeface="HY헤드라인M"/>
              <a:cs typeface="HY헤드라인M"/>
            </a:endParaRPr>
          </a:p>
          <a:p>
            <a:pPr marL="299085" indent="-286385">
              <a:lnSpc>
                <a:spcPct val="100000"/>
              </a:lnSpc>
              <a:spcBef>
                <a:spcPts val="1085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>
                <a:latin typeface="HY헤드라인M"/>
                <a:cs typeface="HY헤드라인M"/>
              </a:rPr>
              <a:t>대가산정 기준 </a:t>
            </a:r>
            <a:r>
              <a:rPr sz="1600" spc="-20" dirty="0">
                <a:latin typeface="HY헤드라인M"/>
                <a:cs typeface="HY헤드라인M"/>
              </a:rPr>
              <a:t>(별표3)</a:t>
            </a:r>
            <a:endParaRPr sz="1600" dirty="0">
              <a:latin typeface="HY헤드라인M"/>
              <a:cs typeface="HY헤드라인M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spc="-45" dirty="0">
                <a:latin typeface="HY헤드라인M"/>
                <a:cs typeface="HY헤드라인M"/>
              </a:rPr>
              <a:t>유지보수·관리자</a:t>
            </a:r>
            <a:r>
              <a:rPr sz="1800" spc="-120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인정교육</a:t>
            </a:r>
            <a:r>
              <a:rPr sz="1800" spc="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실시기준</a:t>
            </a:r>
            <a:r>
              <a:rPr sz="1800" spc="5" dirty="0">
                <a:latin typeface="HY헤드라인M"/>
                <a:cs typeface="HY헤드라인M"/>
              </a:rPr>
              <a:t> </a:t>
            </a:r>
            <a:r>
              <a:rPr sz="1600" spc="-10" dirty="0">
                <a:latin typeface="HY헤드라인M"/>
                <a:cs typeface="HY헤드라인M"/>
              </a:rPr>
              <a:t>(별표4)</a:t>
            </a:r>
            <a:endParaRPr sz="1600" dirty="0">
              <a:latin typeface="HY헤드라인M"/>
              <a:cs typeface="HY헤드라인M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299085" algn="l"/>
              </a:tabLst>
            </a:pPr>
            <a:r>
              <a:rPr sz="1800" dirty="0">
                <a:latin typeface="HY헤드라인M"/>
                <a:cs typeface="HY헤드라인M"/>
              </a:rPr>
              <a:t>각종</a:t>
            </a:r>
            <a:r>
              <a:rPr sz="1800" spc="-25" dirty="0">
                <a:latin typeface="HY헤드라인M"/>
                <a:cs typeface="HY헤드라인M"/>
              </a:rPr>
              <a:t> </a:t>
            </a:r>
            <a:r>
              <a:rPr sz="1800" dirty="0">
                <a:latin typeface="HY헤드라인M"/>
                <a:cs typeface="HY헤드라인M"/>
              </a:rPr>
              <a:t>서식</a:t>
            </a:r>
            <a:r>
              <a:rPr sz="1800" spc="-2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(별지</a:t>
            </a:r>
            <a:r>
              <a:rPr sz="1600" spc="-10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제1호 ~</a:t>
            </a:r>
            <a:r>
              <a:rPr sz="1600" spc="-15" dirty="0">
                <a:latin typeface="HY헤드라인M"/>
                <a:cs typeface="HY헤드라인M"/>
              </a:rPr>
              <a:t> </a:t>
            </a:r>
            <a:r>
              <a:rPr sz="1600" dirty="0">
                <a:latin typeface="HY헤드라인M"/>
                <a:cs typeface="HY헤드라인M"/>
              </a:rPr>
              <a:t>제3호</a:t>
            </a:r>
            <a:r>
              <a:rPr sz="1600" spc="-5" dirty="0">
                <a:latin typeface="HY헤드라인M"/>
                <a:cs typeface="HY헤드라인M"/>
              </a:rPr>
              <a:t> </a:t>
            </a:r>
            <a:r>
              <a:rPr sz="1600" spc="-25" dirty="0">
                <a:latin typeface="HY헤드라인M"/>
                <a:cs typeface="HY헤드라인M"/>
              </a:rPr>
              <a:t>서식)</a:t>
            </a:r>
            <a:endParaRPr sz="1600" dirty="0">
              <a:latin typeface="HY헤드라인M"/>
              <a:cs typeface="HY헤드라인M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A5627CF5-E61B-7629-77C9-58E4882B48CC}"/>
              </a:ext>
            </a:extLst>
          </p:cNvPr>
          <p:cNvSpPr/>
          <p:nvPr/>
        </p:nvSpPr>
        <p:spPr>
          <a:xfrm>
            <a:off x="10708149" y="107100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0715" marR="5080" indent="-3167380">
              <a:lnSpc>
                <a:spcPct val="118900"/>
              </a:lnSpc>
              <a:spcBef>
                <a:spcPts val="100"/>
              </a:spcBef>
            </a:pPr>
            <a:r>
              <a:rPr dirty="0"/>
              <a:t>정보통신설비</a:t>
            </a:r>
            <a:r>
              <a:rPr spc="-60" dirty="0"/>
              <a:t> </a:t>
            </a:r>
            <a:r>
              <a:rPr spc="-10" dirty="0"/>
              <a:t>유지보수·관리제도 </a:t>
            </a:r>
            <a:r>
              <a:rPr spc="-20" dirty="0"/>
              <a:t>주요내용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4E19A423-571B-7393-C4B9-74AE832D42A6}"/>
              </a:ext>
            </a:extLst>
          </p:cNvPr>
          <p:cNvSpPr/>
          <p:nvPr/>
        </p:nvSpPr>
        <p:spPr>
          <a:xfrm>
            <a:off x="10708149" y="177813"/>
            <a:ext cx="1360962" cy="756090"/>
          </a:xfrm>
          <a:custGeom>
            <a:avLst/>
            <a:gdLst/>
            <a:ahLst/>
            <a:cxnLst/>
            <a:rect l="l" t="t" r="r" b="b"/>
            <a:pathLst>
              <a:path w="2457120" h="1594131">
                <a:moveTo>
                  <a:pt x="0" y="0"/>
                </a:moveTo>
                <a:lnTo>
                  <a:pt x="2457120" y="0"/>
                </a:lnTo>
                <a:lnTo>
                  <a:pt x="2457120" y="1594132"/>
                </a:lnTo>
                <a:lnTo>
                  <a:pt x="0" y="1594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anchor="ctr"/>
      <a:lstStyle>
        <a:defPPr marL="0" marR="0" lvl="0" indent="0" algn="l" defTabSz="914400" rtl="0" eaLnBrk="1" latinLnBrk="1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lang="en-US" altLang="ko-KR" sz="1200" b="1" i="0" u="none" strike="noStrike" kern="1200" cap="none" spc="0" normalizeH="0" baseline="0">
            <a:solidFill>
              <a:schemeClr val="bg1">
                <a:lumMod val="50000"/>
              </a:schemeClr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2584</TotalTime>
  <Words>2403</Words>
  <Application>Microsoft Macintosh PowerPoint</Application>
  <PresentationFormat>와이드스크린</PresentationFormat>
  <Paragraphs>354</Paragraphs>
  <Slides>26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5" baseType="lpstr">
      <vt:lpstr>맑은 고딕</vt:lpstr>
      <vt:lpstr>한컴 윤고딕 760</vt:lpstr>
      <vt:lpstr>HY</vt:lpstr>
      <vt:lpstr>HY헤드라인M</vt:lpstr>
      <vt:lpstr>Arial</vt:lpstr>
      <vt:lpstr>Calibri</vt:lpstr>
      <vt:lpstr>Times New Roman</vt:lpstr>
      <vt:lpstr>Wingdings</vt:lpstr>
      <vt:lpstr>Office Theme</vt:lpstr>
      <vt:lpstr>PowerPoint 프레젠테이션</vt:lpstr>
      <vt:lpstr>목 차</vt:lpstr>
      <vt:lpstr>정보통신설비 유지보수·관리 제도 도입배경</vt:lpstr>
      <vt:lpstr>PowerPoint 프레젠테이션</vt:lpstr>
      <vt:lpstr>구내통신·정보망 설비</vt:lpstr>
      <vt:lpstr>정보통신공사업법 주요 개정내용</vt:lpstr>
      <vt:lpstr>PowerPoint 프레젠테이션</vt:lpstr>
      <vt:lpstr>「정보통신설비 유지보수·관리기준」고시</vt:lpstr>
      <vt:lpstr>정보통신설비 유지보수·관리제도 주요내용</vt:lpstr>
      <vt:lpstr>유지보수· 관리제도란?</vt:lpstr>
      <vt:lpstr>용어의 정의 (고시 제2조 제3호 ~ 제7호)</vt:lpstr>
      <vt:lpstr>용어의 정의 (고시 제2조 제8호)</vt:lpstr>
      <vt:lpstr>PowerPoint 프레젠테이션</vt:lpstr>
      <vt:lpstr>유지보수· 관리자 중복 선임기준 (시행규칙 제9조제3항)</vt:lpstr>
      <vt:lpstr>유지보수·관리 및 성능점검</vt:lpstr>
      <vt:lpstr>업무 흐름도</vt:lpstr>
      <vt:lpstr>유지보수· 관리 성능점검 대상 정보통신설비 (고시 별표1)</vt:lpstr>
      <vt:lpstr>유지보수·관리자 자격기준 (시행령 제37조의3)</vt:lpstr>
      <vt:lpstr>유지보수·관리자 선·해임 신고 (시행규칙 제10조제1항)</vt:lpstr>
      <vt:lpstr>유지보수·관리자 신고사항 변경 신고 (시행규칙 제10조제2항 ~ 제3항)</vt:lpstr>
      <vt:lpstr>유지보수 관리자 선·해임 및 변경신고 신고 업무·흐름도</vt:lpstr>
      <vt:lpstr>위반행위에 대한 처벌 (시행령 별표10 제8호 ~ 제14호)</vt:lpstr>
      <vt:lpstr>주요산출물(사례)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박규식</dc:creator>
  <cp:lastModifiedBy>시택 배</cp:lastModifiedBy>
  <cp:revision>26</cp:revision>
  <dcterms:created xsi:type="dcterms:W3CDTF">2025-09-25T04:54:59Z</dcterms:created>
  <dcterms:modified xsi:type="dcterms:W3CDTF">2025-12-24T01:52:29Z</dcterms:modified>
  <cp:version/>
</cp:coreProperties>
</file>